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2" r:id="rId16"/>
    <p:sldId id="270" r:id="rId17"/>
    <p:sldId id="269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3FB6D7-FEBD-496A-80E3-D0E980102469}" type="doc">
      <dgm:prSet loTypeId="urn:microsoft.com/office/officeart/2005/8/layout/cycle5" loCatId="cycle" qsTypeId="urn:microsoft.com/office/officeart/2005/8/quickstyle/3d2#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69E586-F0ED-441C-BABE-CD834F33033A}">
      <dgm:prSet phldrT="[Text]"/>
      <dgm:spPr/>
      <dgm:t>
        <a:bodyPr/>
        <a:lstStyle/>
        <a:p>
          <a:r>
            <a:rPr lang="fa-IR" dirty="0" smtClean="0"/>
            <a:t>مشارکت مدنی</a:t>
          </a:r>
          <a:endParaRPr lang="en-US" dirty="0"/>
        </a:p>
      </dgm:t>
    </dgm:pt>
    <dgm:pt modelId="{072BEE45-6815-423C-AEFA-4454628E3869}" type="parTrans" cxnId="{79D63BF5-63CD-4522-976E-FFA5E266C757}">
      <dgm:prSet/>
      <dgm:spPr/>
      <dgm:t>
        <a:bodyPr/>
        <a:lstStyle/>
        <a:p>
          <a:endParaRPr lang="en-US"/>
        </a:p>
      </dgm:t>
    </dgm:pt>
    <dgm:pt modelId="{B3DD56B8-DB4E-4794-BECD-5F6C5295B047}" type="sibTrans" cxnId="{79D63BF5-63CD-4522-976E-FFA5E266C757}">
      <dgm:prSet/>
      <dgm:spPr/>
      <dgm:t>
        <a:bodyPr/>
        <a:lstStyle/>
        <a:p>
          <a:endParaRPr lang="en-US"/>
        </a:p>
      </dgm:t>
    </dgm:pt>
    <dgm:pt modelId="{319BCCCA-3593-49D1-9C09-C6226D1050BE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1" action="ppaction://hlinksldjump"/>
            </a:rPr>
            <a:t>B.O.T</a:t>
          </a:r>
          <a:endParaRPr lang="en-US" dirty="0"/>
        </a:p>
      </dgm:t>
    </dgm:pt>
    <dgm:pt modelId="{54D3492C-A40F-4F07-9FD2-28C8331DD591}" type="parTrans" cxnId="{E45836E5-680A-4533-A7DC-68EF2699E9E0}">
      <dgm:prSet/>
      <dgm:spPr/>
      <dgm:t>
        <a:bodyPr/>
        <a:lstStyle/>
        <a:p>
          <a:endParaRPr lang="en-US"/>
        </a:p>
      </dgm:t>
    </dgm:pt>
    <dgm:pt modelId="{E7D4F2A5-7AFF-4F6F-8543-80D2CE28D66D}" type="sibTrans" cxnId="{E45836E5-680A-4533-A7DC-68EF2699E9E0}">
      <dgm:prSet/>
      <dgm:spPr/>
      <dgm:t>
        <a:bodyPr/>
        <a:lstStyle/>
        <a:p>
          <a:endParaRPr lang="en-US"/>
        </a:p>
      </dgm:t>
    </dgm:pt>
    <dgm:pt modelId="{D9D32825-749F-4FF3-88D0-A6A2F3700A55}">
      <dgm:prSet phldrT="[Text]"/>
      <dgm:spPr/>
      <dgm:t>
        <a:bodyPr/>
        <a:lstStyle/>
        <a:p>
          <a:r>
            <a:rPr lang="en-US" dirty="0" smtClean="0"/>
            <a:t>B.L.T</a:t>
          </a:r>
          <a:endParaRPr lang="en-US" dirty="0"/>
        </a:p>
      </dgm:t>
    </dgm:pt>
    <dgm:pt modelId="{CD2F2D3F-B96F-4D0B-8ABD-F724FD5E1144}" type="parTrans" cxnId="{99B81F00-B48B-4C27-AF13-9E3301DD7324}">
      <dgm:prSet/>
      <dgm:spPr/>
      <dgm:t>
        <a:bodyPr/>
        <a:lstStyle/>
        <a:p>
          <a:endParaRPr lang="en-US"/>
        </a:p>
      </dgm:t>
    </dgm:pt>
    <dgm:pt modelId="{557C69F5-92E1-4972-BFED-62CEAF557CBE}" type="sibTrans" cxnId="{99B81F00-B48B-4C27-AF13-9E3301DD7324}">
      <dgm:prSet/>
      <dgm:spPr/>
      <dgm:t>
        <a:bodyPr/>
        <a:lstStyle/>
        <a:p>
          <a:endParaRPr lang="en-US"/>
        </a:p>
      </dgm:t>
    </dgm:pt>
    <dgm:pt modelId="{FA4775DA-E2E5-4174-85C8-CC14264987B7}">
      <dgm:prSet phldrT="[Text]"/>
      <dgm:spPr/>
      <dgm:t>
        <a:bodyPr/>
        <a:lstStyle/>
        <a:p>
          <a:r>
            <a:rPr lang="en-US" dirty="0" smtClean="0"/>
            <a:t>B.O.O</a:t>
          </a:r>
          <a:endParaRPr lang="en-US" dirty="0"/>
        </a:p>
      </dgm:t>
    </dgm:pt>
    <dgm:pt modelId="{E40CE168-990A-49D3-A641-79D874B5BE58}" type="parTrans" cxnId="{B878FDCB-37BA-4B1F-A17E-EE1370426113}">
      <dgm:prSet/>
      <dgm:spPr/>
      <dgm:t>
        <a:bodyPr/>
        <a:lstStyle/>
        <a:p>
          <a:endParaRPr lang="en-US"/>
        </a:p>
      </dgm:t>
    </dgm:pt>
    <dgm:pt modelId="{C9341791-3C6D-4CA1-BE8A-E303621BAA24}" type="sibTrans" cxnId="{B878FDCB-37BA-4B1F-A17E-EE1370426113}">
      <dgm:prSet/>
      <dgm:spPr/>
      <dgm:t>
        <a:bodyPr/>
        <a:lstStyle/>
        <a:p>
          <a:endParaRPr lang="en-US"/>
        </a:p>
      </dgm:t>
    </dgm:pt>
    <dgm:pt modelId="{99413EF6-0B68-4BAB-A219-C868704F3AA0}" type="pres">
      <dgm:prSet presAssocID="{713FB6D7-FEBD-496A-80E3-D0E98010246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3DE04F-5C16-45C3-A676-51B195C0C323}" type="pres">
      <dgm:prSet presAssocID="{2469E586-F0ED-441C-BABE-CD834F33033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39D4B8-33DA-406D-8A31-82FEA898D0FE}" type="pres">
      <dgm:prSet presAssocID="{2469E586-F0ED-441C-BABE-CD834F33033A}" presName="spNode" presStyleCnt="0"/>
      <dgm:spPr/>
    </dgm:pt>
    <dgm:pt modelId="{CE6D0CCF-1927-4FEF-9937-68E67A616155}" type="pres">
      <dgm:prSet presAssocID="{B3DD56B8-DB4E-4794-BECD-5F6C5295B047}" presName="sibTrans" presStyleLbl="sibTrans1D1" presStyleIdx="0" presStyleCnt="4"/>
      <dgm:spPr/>
      <dgm:t>
        <a:bodyPr/>
        <a:lstStyle/>
        <a:p>
          <a:endParaRPr lang="en-US"/>
        </a:p>
      </dgm:t>
    </dgm:pt>
    <dgm:pt modelId="{68776468-F5C7-4846-ADA1-1518B7989427}" type="pres">
      <dgm:prSet presAssocID="{319BCCCA-3593-49D1-9C09-C6226D1050B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1C3F78-2FF3-4006-9697-6FA3D51D12B1}" type="pres">
      <dgm:prSet presAssocID="{319BCCCA-3593-49D1-9C09-C6226D1050BE}" presName="spNode" presStyleCnt="0"/>
      <dgm:spPr/>
    </dgm:pt>
    <dgm:pt modelId="{F22E67B6-025C-40BA-B540-3D94A09A25BE}" type="pres">
      <dgm:prSet presAssocID="{E7D4F2A5-7AFF-4F6F-8543-80D2CE28D66D}" presName="sibTrans" presStyleLbl="sibTrans1D1" presStyleIdx="1" presStyleCnt="4"/>
      <dgm:spPr/>
      <dgm:t>
        <a:bodyPr/>
        <a:lstStyle/>
        <a:p>
          <a:endParaRPr lang="en-US"/>
        </a:p>
      </dgm:t>
    </dgm:pt>
    <dgm:pt modelId="{613489F9-CB8D-44C2-AFFC-8B49E6884A36}" type="pres">
      <dgm:prSet presAssocID="{D9D32825-749F-4FF3-88D0-A6A2F3700A5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8A46EE-8FDC-444F-A6F3-0272D26C16EB}" type="pres">
      <dgm:prSet presAssocID="{D9D32825-749F-4FF3-88D0-A6A2F3700A55}" presName="spNode" presStyleCnt="0"/>
      <dgm:spPr/>
    </dgm:pt>
    <dgm:pt modelId="{C2706AF1-920A-4FC0-A584-D69C0D30593A}" type="pres">
      <dgm:prSet presAssocID="{557C69F5-92E1-4972-BFED-62CEAF557CBE}" presName="sibTrans" presStyleLbl="sibTrans1D1" presStyleIdx="2" presStyleCnt="4"/>
      <dgm:spPr/>
      <dgm:t>
        <a:bodyPr/>
        <a:lstStyle/>
        <a:p>
          <a:endParaRPr lang="en-US"/>
        </a:p>
      </dgm:t>
    </dgm:pt>
    <dgm:pt modelId="{013A167E-5FAA-4910-A5FC-398BA86E7D14}" type="pres">
      <dgm:prSet presAssocID="{FA4775DA-E2E5-4174-85C8-CC14264987B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DF811B-FFC9-4EC8-9F35-7994E8F0E75F}" type="pres">
      <dgm:prSet presAssocID="{FA4775DA-E2E5-4174-85C8-CC14264987B7}" presName="spNode" presStyleCnt="0"/>
      <dgm:spPr/>
    </dgm:pt>
    <dgm:pt modelId="{5AC3000E-EB84-442F-A791-5EE0575A8AB0}" type="pres">
      <dgm:prSet presAssocID="{C9341791-3C6D-4CA1-BE8A-E303621BAA24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82233168-5583-4FB8-9219-F41FD222C4D6}" type="presOf" srcId="{FA4775DA-E2E5-4174-85C8-CC14264987B7}" destId="{013A167E-5FAA-4910-A5FC-398BA86E7D14}" srcOrd="0" destOrd="0" presId="urn:microsoft.com/office/officeart/2005/8/layout/cycle5"/>
    <dgm:cxn modelId="{05B25F39-426F-4294-8878-DC095852C483}" type="presOf" srcId="{D9D32825-749F-4FF3-88D0-A6A2F3700A55}" destId="{613489F9-CB8D-44C2-AFFC-8B49E6884A36}" srcOrd="0" destOrd="0" presId="urn:microsoft.com/office/officeart/2005/8/layout/cycle5"/>
    <dgm:cxn modelId="{79D63BF5-63CD-4522-976E-FFA5E266C757}" srcId="{713FB6D7-FEBD-496A-80E3-D0E980102469}" destId="{2469E586-F0ED-441C-BABE-CD834F33033A}" srcOrd="0" destOrd="0" parTransId="{072BEE45-6815-423C-AEFA-4454628E3869}" sibTransId="{B3DD56B8-DB4E-4794-BECD-5F6C5295B047}"/>
    <dgm:cxn modelId="{55F481BC-7046-4762-A855-6A9B50BBFF38}" type="presOf" srcId="{2469E586-F0ED-441C-BABE-CD834F33033A}" destId="{593DE04F-5C16-45C3-A676-51B195C0C323}" srcOrd="0" destOrd="0" presId="urn:microsoft.com/office/officeart/2005/8/layout/cycle5"/>
    <dgm:cxn modelId="{B878FDCB-37BA-4B1F-A17E-EE1370426113}" srcId="{713FB6D7-FEBD-496A-80E3-D0E980102469}" destId="{FA4775DA-E2E5-4174-85C8-CC14264987B7}" srcOrd="3" destOrd="0" parTransId="{E40CE168-990A-49D3-A641-79D874B5BE58}" sibTransId="{C9341791-3C6D-4CA1-BE8A-E303621BAA24}"/>
    <dgm:cxn modelId="{906BD453-4A66-4B69-9FDB-F8BB84303B49}" type="presOf" srcId="{C9341791-3C6D-4CA1-BE8A-E303621BAA24}" destId="{5AC3000E-EB84-442F-A791-5EE0575A8AB0}" srcOrd="0" destOrd="0" presId="urn:microsoft.com/office/officeart/2005/8/layout/cycle5"/>
    <dgm:cxn modelId="{35F9F08D-1F10-4703-A3C8-82845F35FA26}" type="presOf" srcId="{713FB6D7-FEBD-496A-80E3-D0E980102469}" destId="{99413EF6-0B68-4BAB-A219-C868704F3AA0}" srcOrd="0" destOrd="0" presId="urn:microsoft.com/office/officeart/2005/8/layout/cycle5"/>
    <dgm:cxn modelId="{99B81F00-B48B-4C27-AF13-9E3301DD7324}" srcId="{713FB6D7-FEBD-496A-80E3-D0E980102469}" destId="{D9D32825-749F-4FF3-88D0-A6A2F3700A55}" srcOrd="2" destOrd="0" parTransId="{CD2F2D3F-B96F-4D0B-8ABD-F724FD5E1144}" sibTransId="{557C69F5-92E1-4972-BFED-62CEAF557CBE}"/>
    <dgm:cxn modelId="{4AEA80B7-71D9-4346-B324-94C497E99B1E}" type="presOf" srcId="{557C69F5-92E1-4972-BFED-62CEAF557CBE}" destId="{C2706AF1-920A-4FC0-A584-D69C0D30593A}" srcOrd="0" destOrd="0" presId="urn:microsoft.com/office/officeart/2005/8/layout/cycle5"/>
    <dgm:cxn modelId="{21124092-66AB-445B-B861-BFAF492034B0}" type="presOf" srcId="{B3DD56B8-DB4E-4794-BECD-5F6C5295B047}" destId="{CE6D0CCF-1927-4FEF-9937-68E67A616155}" srcOrd="0" destOrd="0" presId="urn:microsoft.com/office/officeart/2005/8/layout/cycle5"/>
    <dgm:cxn modelId="{82408F72-2867-4593-B9E7-E941FC8BAB5F}" type="presOf" srcId="{319BCCCA-3593-49D1-9C09-C6226D1050BE}" destId="{68776468-F5C7-4846-ADA1-1518B7989427}" srcOrd="0" destOrd="0" presId="urn:microsoft.com/office/officeart/2005/8/layout/cycle5"/>
    <dgm:cxn modelId="{E45836E5-680A-4533-A7DC-68EF2699E9E0}" srcId="{713FB6D7-FEBD-496A-80E3-D0E980102469}" destId="{319BCCCA-3593-49D1-9C09-C6226D1050BE}" srcOrd="1" destOrd="0" parTransId="{54D3492C-A40F-4F07-9FD2-28C8331DD591}" sibTransId="{E7D4F2A5-7AFF-4F6F-8543-80D2CE28D66D}"/>
    <dgm:cxn modelId="{07148FCD-B4A7-4FF6-896C-FBECD0E6318F}" type="presOf" srcId="{E7D4F2A5-7AFF-4F6F-8543-80D2CE28D66D}" destId="{F22E67B6-025C-40BA-B540-3D94A09A25BE}" srcOrd="0" destOrd="0" presId="urn:microsoft.com/office/officeart/2005/8/layout/cycle5"/>
    <dgm:cxn modelId="{758EC12C-E56E-45E6-B50C-63839BF2D885}" type="presParOf" srcId="{99413EF6-0B68-4BAB-A219-C868704F3AA0}" destId="{593DE04F-5C16-45C3-A676-51B195C0C323}" srcOrd="0" destOrd="0" presId="urn:microsoft.com/office/officeart/2005/8/layout/cycle5"/>
    <dgm:cxn modelId="{1D6DFD06-D5C9-47C2-935D-2D26C845B913}" type="presParOf" srcId="{99413EF6-0B68-4BAB-A219-C868704F3AA0}" destId="{2B39D4B8-33DA-406D-8A31-82FEA898D0FE}" srcOrd="1" destOrd="0" presId="urn:microsoft.com/office/officeart/2005/8/layout/cycle5"/>
    <dgm:cxn modelId="{482B3C2F-2BEC-4C67-B5A3-56B127949776}" type="presParOf" srcId="{99413EF6-0B68-4BAB-A219-C868704F3AA0}" destId="{CE6D0CCF-1927-4FEF-9937-68E67A616155}" srcOrd="2" destOrd="0" presId="urn:microsoft.com/office/officeart/2005/8/layout/cycle5"/>
    <dgm:cxn modelId="{F0C1727C-8E8C-4144-BE9D-02EA36C9026D}" type="presParOf" srcId="{99413EF6-0B68-4BAB-A219-C868704F3AA0}" destId="{68776468-F5C7-4846-ADA1-1518B7989427}" srcOrd="3" destOrd="0" presId="urn:microsoft.com/office/officeart/2005/8/layout/cycle5"/>
    <dgm:cxn modelId="{56B819CD-FC6B-4AB6-9D85-2F550D8F9827}" type="presParOf" srcId="{99413EF6-0B68-4BAB-A219-C868704F3AA0}" destId="{D81C3F78-2FF3-4006-9697-6FA3D51D12B1}" srcOrd="4" destOrd="0" presId="urn:microsoft.com/office/officeart/2005/8/layout/cycle5"/>
    <dgm:cxn modelId="{C1BEF69E-3509-4488-B315-4726CF60C71C}" type="presParOf" srcId="{99413EF6-0B68-4BAB-A219-C868704F3AA0}" destId="{F22E67B6-025C-40BA-B540-3D94A09A25BE}" srcOrd="5" destOrd="0" presId="urn:microsoft.com/office/officeart/2005/8/layout/cycle5"/>
    <dgm:cxn modelId="{224E5CB2-E309-4C12-9D77-ABD47AA8F2AD}" type="presParOf" srcId="{99413EF6-0B68-4BAB-A219-C868704F3AA0}" destId="{613489F9-CB8D-44C2-AFFC-8B49E6884A36}" srcOrd="6" destOrd="0" presId="urn:microsoft.com/office/officeart/2005/8/layout/cycle5"/>
    <dgm:cxn modelId="{ECA77309-A7AD-4C3B-9CF2-984D8DB3F1D5}" type="presParOf" srcId="{99413EF6-0B68-4BAB-A219-C868704F3AA0}" destId="{198A46EE-8FDC-444F-A6F3-0272D26C16EB}" srcOrd="7" destOrd="0" presId="urn:microsoft.com/office/officeart/2005/8/layout/cycle5"/>
    <dgm:cxn modelId="{01467E4F-4DEA-406A-A166-8C0BACC636E6}" type="presParOf" srcId="{99413EF6-0B68-4BAB-A219-C868704F3AA0}" destId="{C2706AF1-920A-4FC0-A584-D69C0D30593A}" srcOrd="8" destOrd="0" presId="urn:microsoft.com/office/officeart/2005/8/layout/cycle5"/>
    <dgm:cxn modelId="{CBAB3B90-3A57-4362-94C5-49415C6A6BE6}" type="presParOf" srcId="{99413EF6-0B68-4BAB-A219-C868704F3AA0}" destId="{013A167E-5FAA-4910-A5FC-398BA86E7D14}" srcOrd="9" destOrd="0" presId="urn:microsoft.com/office/officeart/2005/8/layout/cycle5"/>
    <dgm:cxn modelId="{57A6C738-0520-498B-BA8E-3E6FAFC26BF7}" type="presParOf" srcId="{99413EF6-0B68-4BAB-A219-C868704F3AA0}" destId="{D1DF811B-FFC9-4EC8-9F35-7994E8F0E75F}" srcOrd="10" destOrd="0" presId="urn:microsoft.com/office/officeart/2005/8/layout/cycle5"/>
    <dgm:cxn modelId="{CB6DBEA0-60E1-4FD6-BE74-465E062E1126}" type="presParOf" srcId="{99413EF6-0B68-4BAB-A219-C868704F3AA0}" destId="{5AC3000E-EB84-442F-A791-5EE0575A8AB0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A820EB-A4B4-4B70-BC6A-E1891160CC3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A1CAB2-D187-4E85-8180-E6C2674AC0E5}">
      <dgm:prSet phldrT="[Text]" custT="1"/>
      <dgm:spPr/>
      <dgm:t>
        <a:bodyPr/>
        <a:lstStyle/>
        <a:p>
          <a:pPr rtl="1"/>
          <a:r>
            <a:rPr lang="fa-IR" sz="1600" dirty="0" smtClean="0">
              <a:cs typeface="B Nazanin" pitchFamily="2" charset="-78"/>
            </a:rPr>
            <a:t>تخفیف در محاسبه عوارض زمین</a:t>
          </a:r>
          <a:endParaRPr lang="en-US" sz="1600" dirty="0"/>
        </a:p>
      </dgm:t>
    </dgm:pt>
    <dgm:pt modelId="{3C5F7BC8-CF93-4297-8541-F5CCAD03DE79}" type="parTrans" cxnId="{BB6745F4-0343-43D2-AEC4-52D8303A032E}">
      <dgm:prSet/>
      <dgm:spPr/>
      <dgm:t>
        <a:bodyPr/>
        <a:lstStyle/>
        <a:p>
          <a:endParaRPr lang="en-US"/>
        </a:p>
      </dgm:t>
    </dgm:pt>
    <dgm:pt modelId="{735B56C4-BD7C-4355-B5A4-B142D49929A0}" type="sibTrans" cxnId="{BB6745F4-0343-43D2-AEC4-52D8303A032E}">
      <dgm:prSet/>
      <dgm:spPr/>
      <dgm:t>
        <a:bodyPr/>
        <a:lstStyle/>
        <a:p>
          <a:endParaRPr lang="en-US"/>
        </a:p>
      </dgm:t>
    </dgm:pt>
    <dgm:pt modelId="{EC53DCC0-BAA2-42BF-BC89-03C772D63213}">
      <dgm:prSet phldrT="[Text]" custT="1"/>
      <dgm:spPr/>
      <dgm:t>
        <a:bodyPr/>
        <a:lstStyle/>
        <a:p>
          <a:pPr rtl="1"/>
          <a:r>
            <a:rPr lang="fa-IR" sz="1600" dirty="0" smtClean="0">
              <a:cs typeface="B Nazanin" pitchFamily="2" charset="-78"/>
            </a:rPr>
            <a:t>تخفیف در محاسبه قیمت زمین</a:t>
          </a:r>
          <a:endParaRPr lang="en-US" sz="1600" dirty="0"/>
        </a:p>
      </dgm:t>
    </dgm:pt>
    <dgm:pt modelId="{CBE00F26-627E-4016-A9A3-04213E281F22}" type="parTrans" cxnId="{F0007366-3055-4EE3-A388-FE9C1A815587}">
      <dgm:prSet/>
      <dgm:spPr/>
      <dgm:t>
        <a:bodyPr/>
        <a:lstStyle/>
        <a:p>
          <a:endParaRPr lang="en-US"/>
        </a:p>
      </dgm:t>
    </dgm:pt>
    <dgm:pt modelId="{DB34E8DB-9332-4188-BDAF-422E9A5ECD7B}" type="sibTrans" cxnId="{F0007366-3055-4EE3-A388-FE9C1A815587}">
      <dgm:prSet/>
      <dgm:spPr/>
      <dgm:t>
        <a:bodyPr/>
        <a:lstStyle/>
        <a:p>
          <a:endParaRPr lang="en-US"/>
        </a:p>
      </dgm:t>
    </dgm:pt>
    <dgm:pt modelId="{D3A9BA6E-CBCC-49E2-9819-52D69B384E91}">
      <dgm:prSet phldrT="[Text]" custT="1"/>
      <dgm:spPr/>
      <dgm:t>
        <a:bodyPr/>
        <a:lstStyle/>
        <a:p>
          <a:pPr rtl="1"/>
          <a:r>
            <a:rPr lang="fa-IR" sz="1600" dirty="0" smtClean="0">
              <a:cs typeface="B Nazanin" pitchFamily="2" charset="-78"/>
            </a:rPr>
            <a:t>تخفیف از محل سهم الشرکه شهرداری برای پروژه های مشارکتی </a:t>
          </a:r>
          <a:endParaRPr lang="en-US" sz="1600" dirty="0"/>
        </a:p>
      </dgm:t>
    </dgm:pt>
    <dgm:pt modelId="{105E72BE-F419-4088-9109-B58CA3D3B5AE}" type="parTrans" cxnId="{30BCFC4B-3889-4586-A2C4-4F8D509850B2}">
      <dgm:prSet/>
      <dgm:spPr/>
      <dgm:t>
        <a:bodyPr/>
        <a:lstStyle/>
        <a:p>
          <a:endParaRPr lang="en-US"/>
        </a:p>
      </dgm:t>
    </dgm:pt>
    <dgm:pt modelId="{F92D74DA-402C-4199-9AA0-9478AF635EE5}" type="sibTrans" cxnId="{30BCFC4B-3889-4586-A2C4-4F8D509850B2}">
      <dgm:prSet/>
      <dgm:spPr/>
      <dgm:t>
        <a:bodyPr/>
        <a:lstStyle/>
        <a:p>
          <a:endParaRPr lang="en-US"/>
        </a:p>
      </dgm:t>
    </dgm:pt>
    <dgm:pt modelId="{C618E4D6-ACCE-4544-B7ED-1E318B7B957B}" type="pres">
      <dgm:prSet presAssocID="{17A820EB-A4B4-4B70-BC6A-E1891160CC3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C752A9-E4C7-4EDE-9F61-AF253FDC3247}" type="pres">
      <dgm:prSet presAssocID="{49A1CAB2-D187-4E85-8180-E6C2674AC0E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532436-64A9-4ED5-9818-F2D526E058CA}" type="pres">
      <dgm:prSet presAssocID="{735B56C4-BD7C-4355-B5A4-B142D49929A0}" presName="sibTrans" presStyleLbl="sibTrans2D1" presStyleIdx="0" presStyleCnt="3"/>
      <dgm:spPr/>
      <dgm:t>
        <a:bodyPr/>
        <a:lstStyle/>
        <a:p>
          <a:endParaRPr lang="en-US"/>
        </a:p>
      </dgm:t>
    </dgm:pt>
    <dgm:pt modelId="{0E4B1A90-E05B-4000-A4FA-B9CB03D81FC1}" type="pres">
      <dgm:prSet presAssocID="{735B56C4-BD7C-4355-B5A4-B142D49929A0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125D88B7-F415-420F-8665-8255E293FBAB}" type="pres">
      <dgm:prSet presAssocID="{EC53DCC0-BAA2-42BF-BC89-03C772D6321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28A589-21B4-43C3-B88E-1D429F757000}" type="pres">
      <dgm:prSet presAssocID="{DB34E8DB-9332-4188-BDAF-422E9A5ECD7B}" presName="sibTrans" presStyleLbl="sibTrans2D1" presStyleIdx="1" presStyleCnt="3"/>
      <dgm:spPr/>
      <dgm:t>
        <a:bodyPr/>
        <a:lstStyle/>
        <a:p>
          <a:endParaRPr lang="en-US"/>
        </a:p>
      </dgm:t>
    </dgm:pt>
    <dgm:pt modelId="{65E5160E-FF08-4FD4-8A61-7BCCDB476FAE}" type="pres">
      <dgm:prSet presAssocID="{DB34E8DB-9332-4188-BDAF-422E9A5ECD7B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8E3ACEEC-5E61-49B2-9C5C-7C46854CBF29}" type="pres">
      <dgm:prSet presAssocID="{D3A9BA6E-CBCC-49E2-9819-52D69B384E9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BECE20-5D58-4A4B-9F1D-39E46ED05B37}" type="pres">
      <dgm:prSet presAssocID="{F92D74DA-402C-4199-9AA0-9478AF635EE5}" presName="sibTrans" presStyleLbl="sibTrans2D1" presStyleIdx="2" presStyleCnt="3"/>
      <dgm:spPr/>
      <dgm:t>
        <a:bodyPr/>
        <a:lstStyle/>
        <a:p>
          <a:endParaRPr lang="en-US"/>
        </a:p>
      </dgm:t>
    </dgm:pt>
    <dgm:pt modelId="{E65B6FFF-27C8-4CC7-8CCB-D5C36CA1D6AC}" type="pres">
      <dgm:prSet presAssocID="{F92D74DA-402C-4199-9AA0-9478AF635EE5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6DE91F84-4E05-450E-A1FA-547BF7730650}" type="presOf" srcId="{F92D74DA-402C-4199-9AA0-9478AF635EE5}" destId="{94BECE20-5D58-4A4B-9F1D-39E46ED05B37}" srcOrd="0" destOrd="0" presId="urn:microsoft.com/office/officeart/2005/8/layout/cycle7"/>
    <dgm:cxn modelId="{B2A763E2-555A-4B8F-AF09-B175C3101DD2}" type="presOf" srcId="{D3A9BA6E-CBCC-49E2-9819-52D69B384E91}" destId="{8E3ACEEC-5E61-49B2-9C5C-7C46854CBF29}" srcOrd="0" destOrd="0" presId="urn:microsoft.com/office/officeart/2005/8/layout/cycle7"/>
    <dgm:cxn modelId="{D4520B11-7EDA-4CA3-92B2-974D954CBE5C}" type="presOf" srcId="{17A820EB-A4B4-4B70-BC6A-E1891160CC31}" destId="{C618E4D6-ACCE-4544-B7ED-1E318B7B957B}" srcOrd="0" destOrd="0" presId="urn:microsoft.com/office/officeart/2005/8/layout/cycle7"/>
    <dgm:cxn modelId="{34990AB2-F127-4971-8AE2-057824FA31E1}" type="presOf" srcId="{F92D74DA-402C-4199-9AA0-9478AF635EE5}" destId="{E65B6FFF-27C8-4CC7-8CCB-D5C36CA1D6AC}" srcOrd="1" destOrd="0" presId="urn:microsoft.com/office/officeart/2005/8/layout/cycle7"/>
    <dgm:cxn modelId="{BB6745F4-0343-43D2-AEC4-52D8303A032E}" srcId="{17A820EB-A4B4-4B70-BC6A-E1891160CC31}" destId="{49A1CAB2-D187-4E85-8180-E6C2674AC0E5}" srcOrd="0" destOrd="0" parTransId="{3C5F7BC8-CF93-4297-8541-F5CCAD03DE79}" sibTransId="{735B56C4-BD7C-4355-B5A4-B142D49929A0}"/>
    <dgm:cxn modelId="{F0007366-3055-4EE3-A388-FE9C1A815587}" srcId="{17A820EB-A4B4-4B70-BC6A-E1891160CC31}" destId="{EC53DCC0-BAA2-42BF-BC89-03C772D63213}" srcOrd="1" destOrd="0" parTransId="{CBE00F26-627E-4016-A9A3-04213E281F22}" sibTransId="{DB34E8DB-9332-4188-BDAF-422E9A5ECD7B}"/>
    <dgm:cxn modelId="{AC8B9918-1F81-43DE-B9D9-E381E01B25B5}" type="presOf" srcId="{735B56C4-BD7C-4355-B5A4-B142D49929A0}" destId="{0E4B1A90-E05B-4000-A4FA-B9CB03D81FC1}" srcOrd="1" destOrd="0" presId="urn:microsoft.com/office/officeart/2005/8/layout/cycle7"/>
    <dgm:cxn modelId="{017A14DE-6998-47CE-965B-51F2798CC406}" type="presOf" srcId="{49A1CAB2-D187-4E85-8180-E6C2674AC0E5}" destId="{0EC752A9-E4C7-4EDE-9F61-AF253FDC3247}" srcOrd="0" destOrd="0" presId="urn:microsoft.com/office/officeart/2005/8/layout/cycle7"/>
    <dgm:cxn modelId="{C68123A9-D0A4-423A-A231-1193C95BBDB7}" type="presOf" srcId="{DB34E8DB-9332-4188-BDAF-422E9A5ECD7B}" destId="{FC28A589-21B4-43C3-B88E-1D429F757000}" srcOrd="0" destOrd="0" presId="urn:microsoft.com/office/officeart/2005/8/layout/cycle7"/>
    <dgm:cxn modelId="{F7661986-675E-4262-BD49-C5356FD9F1C1}" type="presOf" srcId="{DB34E8DB-9332-4188-BDAF-422E9A5ECD7B}" destId="{65E5160E-FF08-4FD4-8A61-7BCCDB476FAE}" srcOrd="1" destOrd="0" presId="urn:microsoft.com/office/officeart/2005/8/layout/cycle7"/>
    <dgm:cxn modelId="{E1A7F159-E4BF-4A8D-BB5B-12984463EF80}" type="presOf" srcId="{735B56C4-BD7C-4355-B5A4-B142D49929A0}" destId="{C8532436-64A9-4ED5-9818-F2D526E058CA}" srcOrd="0" destOrd="0" presId="urn:microsoft.com/office/officeart/2005/8/layout/cycle7"/>
    <dgm:cxn modelId="{30BCFC4B-3889-4586-A2C4-4F8D509850B2}" srcId="{17A820EB-A4B4-4B70-BC6A-E1891160CC31}" destId="{D3A9BA6E-CBCC-49E2-9819-52D69B384E91}" srcOrd="2" destOrd="0" parTransId="{105E72BE-F419-4088-9109-B58CA3D3B5AE}" sibTransId="{F92D74DA-402C-4199-9AA0-9478AF635EE5}"/>
    <dgm:cxn modelId="{6E4118BA-B13D-4118-BDA4-2498A461E16D}" type="presOf" srcId="{EC53DCC0-BAA2-42BF-BC89-03C772D63213}" destId="{125D88B7-F415-420F-8665-8255E293FBAB}" srcOrd="0" destOrd="0" presId="urn:microsoft.com/office/officeart/2005/8/layout/cycle7"/>
    <dgm:cxn modelId="{E6D9B754-8D8E-42B5-AAAF-7668E3B0A170}" type="presParOf" srcId="{C618E4D6-ACCE-4544-B7ED-1E318B7B957B}" destId="{0EC752A9-E4C7-4EDE-9F61-AF253FDC3247}" srcOrd="0" destOrd="0" presId="urn:microsoft.com/office/officeart/2005/8/layout/cycle7"/>
    <dgm:cxn modelId="{19754103-7661-451B-B62A-933FCB3C01F9}" type="presParOf" srcId="{C618E4D6-ACCE-4544-B7ED-1E318B7B957B}" destId="{C8532436-64A9-4ED5-9818-F2D526E058CA}" srcOrd="1" destOrd="0" presId="urn:microsoft.com/office/officeart/2005/8/layout/cycle7"/>
    <dgm:cxn modelId="{A9B45D25-5E9A-4084-BEF5-0AEA597CFE28}" type="presParOf" srcId="{C8532436-64A9-4ED5-9818-F2D526E058CA}" destId="{0E4B1A90-E05B-4000-A4FA-B9CB03D81FC1}" srcOrd="0" destOrd="0" presId="urn:microsoft.com/office/officeart/2005/8/layout/cycle7"/>
    <dgm:cxn modelId="{CFFE8EFA-2EC6-4A82-9336-3F3BB28B2A96}" type="presParOf" srcId="{C618E4D6-ACCE-4544-B7ED-1E318B7B957B}" destId="{125D88B7-F415-420F-8665-8255E293FBAB}" srcOrd="2" destOrd="0" presId="urn:microsoft.com/office/officeart/2005/8/layout/cycle7"/>
    <dgm:cxn modelId="{56E862F3-74E7-441D-8E2A-A00026981B32}" type="presParOf" srcId="{C618E4D6-ACCE-4544-B7ED-1E318B7B957B}" destId="{FC28A589-21B4-43C3-B88E-1D429F757000}" srcOrd="3" destOrd="0" presId="urn:microsoft.com/office/officeart/2005/8/layout/cycle7"/>
    <dgm:cxn modelId="{BC9F2C14-F2C7-48B2-B7C6-AC57B70D44DF}" type="presParOf" srcId="{FC28A589-21B4-43C3-B88E-1D429F757000}" destId="{65E5160E-FF08-4FD4-8A61-7BCCDB476FAE}" srcOrd="0" destOrd="0" presId="urn:microsoft.com/office/officeart/2005/8/layout/cycle7"/>
    <dgm:cxn modelId="{09BBDD8F-B21A-4868-8258-44857948DD64}" type="presParOf" srcId="{C618E4D6-ACCE-4544-B7ED-1E318B7B957B}" destId="{8E3ACEEC-5E61-49B2-9C5C-7C46854CBF29}" srcOrd="4" destOrd="0" presId="urn:microsoft.com/office/officeart/2005/8/layout/cycle7"/>
    <dgm:cxn modelId="{8A3F7657-6060-49AD-A285-F22221F46A47}" type="presParOf" srcId="{C618E4D6-ACCE-4544-B7ED-1E318B7B957B}" destId="{94BECE20-5D58-4A4B-9F1D-39E46ED05B37}" srcOrd="5" destOrd="0" presId="urn:microsoft.com/office/officeart/2005/8/layout/cycle7"/>
    <dgm:cxn modelId="{C4A520FC-DD41-4F3D-A83E-09759EC56233}" type="presParOf" srcId="{94BECE20-5D58-4A4B-9F1D-39E46ED05B37}" destId="{E65B6FFF-27C8-4CC7-8CCB-D5C36CA1D6A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DE04F-5C16-45C3-A676-51B195C0C323}">
      <dsp:nvSpPr>
        <dsp:cNvPr id="0" name=""/>
        <dsp:cNvSpPr/>
      </dsp:nvSpPr>
      <dsp:spPr>
        <a:xfrm>
          <a:off x="3331219" y="428"/>
          <a:ext cx="1567160" cy="10186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/>
            <a:t>مشارکت مدنی</a:t>
          </a:r>
          <a:endParaRPr lang="en-US" sz="2600" kern="1200" dirty="0"/>
        </a:p>
      </dsp:txBody>
      <dsp:txXfrm>
        <a:off x="3380946" y="50155"/>
        <a:ext cx="1467706" cy="919200"/>
      </dsp:txXfrm>
    </dsp:sp>
    <dsp:sp modelId="{CE6D0CCF-1927-4FEF-9937-68E67A616155}">
      <dsp:nvSpPr>
        <dsp:cNvPr id="0" name=""/>
        <dsp:cNvSpPr/>
      </dsp:nvSpPr>
      <dsp:spPr>
        <a:xfrm>
          <a:off x="2429836" y="509755"/>
          <a:ext cx="3369926" cy="3369926"/>
        </a:xfrm>
        <a:custGeom>
          <a:avLst/>
          <a:gdLst/>
          <a:ahLst/>
          <a:cxnLst/>
          <a:rect l="0" t="0" r="0" b="0"/>
          <a:pathLst>
            <a:path>
              <a:moveTo>
                <a:pt x="2685482" y="329211"/>
              </a:moveTo>
              <a:arcTo wR="1684963" hR="1684963" stAng="18385597" swAng="163591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776468-F5C7-4846-ADA1-1518B7989427}">
      <dsp:nvSpPr>
        <dsp:cNvPr id="0" name=""/>
        <dsp:cNvSpPr/>
      </dsp:nvSpPr>
      <dsp:spPr>
        <a:xfrm>
          <a:off x="5016183" y="1685391"/>
          <a:ext cx="1567160" cy="10186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hlinkClick xmlns:r="http://schemas.openxmlformats.org/officeDocument/2006/relationships" r:id="" action="ppaction://hlinksldjump"/>
            </a:rPr>
            <a:t>B.O.T</a:t>
          </a:r>
          <a:endParaRPr lang="en-US" sz="2600" kern="1200" dirty="0"/>
        </a:p>
      </dsp:txBody>
      <dsp:txXfrm>
        <a:off x="5065910" y="1735118"/>
        <a:ext cx="1467706" cy="919200"/>
      </dsp:txXfrm>
    </dsp:sp>
    <dsp:sp modelId="{F22E67B6-025C-40BA-B540-3D94A09A25BE}">
      <dsp:nvSpPr>
        <dsp:cNvPr id="0" name=""/>
        <dsp:cNvSpPr/>
      </dsp:nvSpPr>
      <dsp:spPr>
        <a:xfrm>
          <a:off x="2429836" y="509755"/>
          <a:ext cx="3369926" cy="3369926"/>
        </a:xfrm>
        <a:custGeom>
          <a:avLst/>
          <a:gdLst/>
          <a:ahLst/>
          <a:cxnLst/>
          <a:rect l="0" t="0" r="0" b="0"/>
          <a:pathLst>
            <a:path>
              <a:moveTo>
                <a:pt x="3195404" y="2431735"/>
              </a:moveTo>
              <a:arcTo wR="1684963" hR="1684963" stAng="1578485" swAng="163591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3489F9-CB8D-44C2-AFFC-8B49E6884A36}">
      <dsp:nvSpPr>
        <dsp:cNvPr id="0" name=""/>
        <dsp:cNvSpPr/>
      </dsp:nvSpPr>
      <dsp:spPr>
        <a:xfrm>
          <a:off x="3331219" y="3370354"/>
          <a:ext cx="1567160" cy="10186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B.L.T</a:t>
          </a:r>
          <a:endParaRPr lang="en-US" sz="2600" kern="1200" dirty="0"/>
        </a:p>
      </dsp:txBody>
      <dsp:txXfrm>
        <a:off x="3380946" y="3420081"/>
        <a:ext cx="1467706" cy="919200"/>
      </dsp:txXfrm>
    </dsp:sp>
    <dsp:sp modelId="{C2706AF1-920A-4FC0-A584-D69C0D30593A}">
      <dsp:nvSpPr>
        <dsp:cNvPr id="0" name=""/>
        <dsp:cNvSpPr/>
      </dsp:nvSpPr>
      <dsp:spPr>
        <a:xfrm>
          <a:off x="2429836" y="509755"/>
          <a:ext cx="3369926" cy="3369926"/>
        </a:xfrm>
        <a:custGeom>
          <a:avLst/>
          <a:gdLst/>
          <a:ahLst/>
          <a:cxnLst/>
          <a:rect l="0" t="0" r="0" b="0"/>
          <a:pathLst>
            <a:path>
              <a:moveTo>
                <a:pt x="684444" y="3040715"/>
              </a:moveTo>
              <a:arcTo wR="1684963" hR="1684963" stAng="7585597" swAng="163591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3A167E-5FAA-4910-A5FC-398BA86E7D14}">
      <dsp:nvSpPr>
        <dsp:cNvPr id="0" name=""/>
        <dsp:cNvSpPr/>
      </dsp:nvSpPr>
      <dsp:spPr>
        <a:xfrm>
          <a:off x="1646256" y="1685391"/>
          <a:ext cx="1567160" cy="10186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B.O.O</a:t>
          </a:r>
          <a:endParaRPr lang="en-US" sz="2600" kern="1200" dirty="0"/>
        </a:p>
      </dsp:txBody>
      <dsp:txXfrm>
        <a:off x="1695983" y="1735118"/>
        <a:ext cx="1467706" cy="919200"/>
      </dsp:txXfrm>
    </dsp:sp>
    <dsp:sp modelId="{5AC3000E-EB84-442F-A791-5EE0575A8AB0}">
      <dsp:nvSpPr>
        <dsp:cNvPr id="0" name=""/>
        <dsp:cNvSpPr/>
      </dsp:nvSpPr>
      <dsp:spPr>
        <a:xfrm>
          <a:off x="2429836" y="509755"/>
          <a:ext cx="3369926" cy="3369926"/>
        </a:xfrm>
        <a:custGeom>
          <a:avLst/>
          <a:gdLst/>
          <a:ahLst/>
          <a:cxnLst/>
          <a:rect l="0" t="0" r="0" b="0"/>
          <a:pathLst>
            <a:path>
              <a:moveTo>
                <a:pt x="174521" y="938191"/>
              </a:moveTo>
              <a:arcTo wR="1684963" hR="1684963" stAng="12378485" swAng="163591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752A9-E4C7-4EDE-9F61-AF253FDC3247}">
      <dsp:nvSpPr>
        <dsp:cNvPr id="0" name=""/>
        <dsp:cNvSpPr/>
      </dsp:nvSpPr>
      <dsp:spPr>
        <a:xfrm>
          <a:off x="2977604" y="894"/>
          <a:ext cx="2274391" cy="1137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Nazanin" pitchFamily="2" charset="-78"/>
            </a:rPr>
            <a:t>تخفیف در محاسبه عوارض زمین</a:t>
          </a:r>
          <a:endParaRPr lang="en-US" sz="1600" kern="1200" dirty="0"/>
        </a:p>
      </dsp:txBody>
      <dsp:txXfrm>
        <a:off x="3010911" y="34201"/>
        <a:ext cx="2207777" cy="1070581"/>
      </dsp:txXfrm>
    </dsp:sp>
    <dsp:sp modelId="{C8532436-64A9-4ED5-9818-F2D526E058CA}">
      <dsp:nvSpPr>
        <dsp:cNvPr id="0" name=""/>
        <dsp:cNvSpPr/>
      </dsp:nvSpPr>
      <dsp:spPr>
        <a:xfrm rot="3600000">
          <a:off x="4461561" y="1995709"/>
          <a:ext cx="1183126" cy="3980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580966" y="2075313"/>
        <a:ext cx="944316" cy="238810"/>
      </dsp:txXfrm>
    </dsp:sp>
    <dsp:sp modelId="{125D88B7-F415-420F-8665-8255E293FBAB}">
      <dsp:nvSpPr>
        <dsp:cNvPr id="0" name=""/>
        <dsp:cNvSpPr/>
      </dsp:nvSpPr>
      <dsp:spPr>
        <a:xfrm>
          <a:off x="4854254" y="3251347"/>
          <a:ext cx="2274391" cy="1137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Nazanin" pitchFamily="2" charset="-78"/>
            </a:rPr>
            <a:t>تخفیف در محاسبه قیمت زمین</a:t>
          </a:r>
          <a:endParaRPr lang="en-US" sz="1600" kern="1200" dirty="0"/>
        </a:p>
      </dsp:txBody>
      <dsp:txXfrm>
        <a:off x="4887561" y="3284654"/>
        <a:ext cx="2207777" cy="1070581"/>
      </dsp:txXfrm>
    </dsp:sp>
    <dsp:sp modelId="{FC28A589-21B4-43C3-B88E-1D429F757000}">
      <dsp:nvSpPr>
        <dsp:cNvPr id="0" name=""/>
        <dsp:cNvSpPr/>
      </dsp:nvSpPr>
      <dsp:spPr>
        <a:xfrm rot="10800000">
          <a:off x="3523236" y="3620935"/>
          <a:ext cx="1183126" cy="3980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3642641" y="3700539"/>
        <a:ext cx="944316" cy="238810"/>
      </dsp:txXfrm>
    </dsp:sp>
    <dsp:sp modelId="{8E3ACEEC-5E61-49B2-9C5C-7C46854CBF29}">
      <dsp:nvSpPr>
        <dsp:cNvPr id="0" name=""/>
        <dsp:cNvSpPr/>
      </dsp:nvSpPr>
      <dsp:spPr>
        <a:xfrm>
          <a:off x="1100954" y="3251347"/>
          <a:ext cx="2274391" cy="1137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Nazanin" pitchFamily="2" charset="-78"/>
            </a:rPr>
            <a:t>تخفیف از محل سهم الشرکه شهرداری برای پروژه های مشارکتی </a:t>
          </a:r>
          <a:endParaRPr lang="en-US" sz="1600" kern="1200" dirty="0"/>
        </a:p>
      </dsp:txBody>
      <dsp:txXfrm>
        <a:off x="1134261" y="3284654"/>
        <a:ext cx="2207777" cy="1070581"/>
      </dsp:txXfrm>
    </dsp:sp>
    <dsp:sp modelId="{94BECE20-5D58-4A4B-9F1D-39E46ED05B37}">
      <dsp:nvSpPr>
        <dsp:cNvPr id="0" name=""/>
        <dsp:cNvSpPr/>
      </dsp:nvSpPr>
      <dsp:spPr>
        <a:xfrm rot="18000000">
          <a:off x="2584911" y="1995709"/>
          <a:ext cx="1183126" cy="3980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704316" y="2075313"/>
        <a:ext cx="944316" cy="2388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9200-AF44-4C72-A678-1902BA382634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545-4915-4047-8CD1-C48157E7B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9200-AF44-4C72-A678-1902BA382634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545-4915-4047-8CD1-C48157E7B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9200-AF44-4C72-A678-1902BA382634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545-4915-4047-8CD1-C48157E7B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9200-AF44-4C72-A678-1902BA382634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545-4915-4047-8CD1-C48157E7B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9200-AF44-4C72-A678-1902BA382634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545-4915-4047-8CD1-C48157E7B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9200-AF44-4C72-A678-1902BA382634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545-4915-4047-8CD1-C48157E7B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9200-AF44-4C72-A678-1902BA382634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545-4915-4047-8CD1-C48157E7B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9200-AF44-4C72-A678-1902BA382634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545-4915-4047-8CD1-C48157E7B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9200-AF44-4C72-A678-1902BA382634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545-4915-4047-8CD1-C48157E7B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9200-AF44-4C72-A678-1902BA382634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545-4915-4047-8CD1-C48157E7B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9200-AF44-4C72-A678-1902BA382634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434545-4915-4047-8CD1-C48157E7BD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259200-AF44-4C72-A678-1902BA382634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434545-4915-4047-8CD1-C48157E7BD0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 rtl="1"/>
            <a:r>
              <a:rPr lang="fa-IR" sz="4000" dirty="0" smtClean="0">
                <a:cs typeface="B Titr" pitchFamily="2" charset="-78"/>
              </a:rPr>
              <a:t>سیاست های تشویقی سرمایه گذاری</a:t>
            </a:r>
            <a:endParaRPr lang="en-US" sz="4000" dirty="0"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 algn="ctr" rtl="1"/>
            <a:r>
              <a:rPr lang="fa-IR" sz="2800" dirty="0" smtClean="0">
                <a:cs typeface="B Nazanin" pitchFamily="2" charset="-78"/>
              </a:rPr>
              <a:t>سیاست های تشویقی سرمایه گذاری </a:t>
            </a:r>
            <a:r>
              <a:rPr lang="fa-IR" sz="2800" smtClean="0">
                <a:cs typeface="B Nazanin" pitchFamily="2" charset="-78"/>
              </a:rPr>
              <a:t>سال 1401</a:t>
            </a:r>
            <a:endParaRPr lang="en-US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r" rtl="1"/>
            <a:r>
              <a:rPr lang="fa-IR" sz="3200" dirty="0" smtClean="0">
                <a:cs typeface="B Titr" pitchFamily="2" charset="-78"/>
              </a:rPr>
              <a:t>سیاست های تشویقی در بخش مسکونی :</a:t>
            </a:r>
            <a:endParaRPr lang="en-US" sz="3200" dirty="0">
              <a:cs typeface="B Titr" pitchFamily="2" charset="-78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1" grpId="0">
        <p:bldAsOne/>
      </p:bldGraphic>
      <p:bldGraphic spid="11" grpId="1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r" rtl="1"/>
            <a:r>
              <a:rPr lang="fa-IR" sz="2400" b="1" dirty="0" smtClean="0">
                <a:cs typeface="B Titr" pitchFamily="2" charset="-78"/>
              </a:rPr>
              <a:t>جدول پیشنهادی سیاستهای تشویقی سرمایه گذاری برای مجتمع های مسکونی: </a:t>
            </a:r>
            <a:endParaRPr lang="en-US" sz="2400" dirty="0"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85916"/>
          <a:ext cx="8229600" cy="4629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0467"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كاهش مبناي محاسبه عوارض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مقدار زیربنا به مترمربع (ناخالص) 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467"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5%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20000-10000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467"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6%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30000-20001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467"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7%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40000-30001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467"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8%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50000-40001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467"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9%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60000-50001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467"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10%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70000-60001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467"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11%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80000-70001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467"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90000-80001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467"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13%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100000-90001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467"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14%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110000-100001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467"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15%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120000-110001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0467"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16%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130000-120001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0467"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17%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140000-130001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0467"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150000-140001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0467"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19%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160000 -150001 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0467"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20%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170000 -160001 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0467"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21%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180000 -170001 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0467"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22%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190000 -180001 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0467"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23%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200000-190001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0467"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24%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12000" lvl="1"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به بالا-200001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r" rtl="1"/>
            <a:r>
              <a:rPr lang="fa-IR" sz="2800" dirty="0" smtClean="0">
                <a:cs typeface="B Titr" pitchFamily="2" charset="-78"/>
              </a:rPr>
              <a:t>تخفیف در قیمت زمین :</a:t>
            </a:r>
            <a:endParaRPr lang="en-US" sz="2800" dirty="0">
              <a:cs typeface="B Titr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92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378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كاهش قیمت زمین 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مقدار زیربنا به مترمربع (ناخالص) 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78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11%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30000-10000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78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12%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50000-30000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78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13%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100000-50000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78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14%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150000 - 100000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378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15%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به بالا-150000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 smtClean="0">
                <a:cs typeface="B Titr" pitchFamily="2" charset="-78"/>
              </a:rPr>
              <a:t>تخفیف از محل سهم الشرکه شهرداری برای پروژه های مشارکتی : </a:t>
            </a:r>
            <a:endParaRPr lang="en-US" sz="2800" dirty="0"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208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4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spc="-30" dirty="0">
                          <a:latin typeface="Times New Roman"/>
                          <a:ea typeface="Times New Roman"/>
                          <a:cs typeface="B Mitra"/>
                        </a:rPr>
                        <a:t>تخفیف از محل سهم الشرکه شهرداری</a:t>
                      </a: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 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مقدار زیربنا به مترمربع (ناخالص) 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4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1 درصد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40000-20000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4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 smtClean="0">
                          <a:latin typeface="Times New Roman"/>
                          <a:ea typeface="Times New Roman"/>
                          <a:cs typeface="B Nazanin"/>
                        </a:rPr>
                        <a:t>1/5 </a:t>
                      </a: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درصد 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 smtClean="0">
                          <a:latin typeface="Times New Roman"/>
                          <a:ea typeface="Times New Roman"/>
                          <a:cs typeface="B Nazanin"/>
                        </a:rPr>
                        <a:t>70000-40001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4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2 درصد 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 smtClean="0">
                          <a:latin typeface="Times New Roman"/>
                          <a:ea typeface="Times New Roman"/>
                          <a:cs typeface="B Nazanin"/>
                        </a:rPr>
                        <a:t>90000-70001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4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 smtClean="0">
                          <a:latin typeface="Times New Roman"/>
                          <a:ea typeface="Times New Roman"/>
                          <a:cs typeface="B Nazanin"/>
                        </a:rPr>
                        <a:t>2/5 </a:t>
                      </a: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درصد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 smtClean="0">
                          <a:latin typeface="Times New Roman"/>
                          <a:ea typeface="Times New Roman"/>
                          <a:cs typeface="B Nazanin"/>
                        </a:rPr>
                        <a:t>110000-90001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4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3 درصد 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بالاتر </a:t>
                      </a:r>
                      <a:r>
                        <a:rPr lang="fa-IR" sz="1400" b="1" spc="-30" dirty="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fa-IR" sz="1400" b="1" spc="-30" dirty="0" smtClean="0">
                          <a:latin typeface="Times New Roman"/>
                          <a:ea typeface="Times New Roman"/>
                          <a:cs typeface="B Nazanin"/>
                        </a:rPr>
                        <a:t>110001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r"/>
            <a:r>
              <a:rPr lang="fa-IR" sz="2800" dirty="0" smtClean="0">
                <a:cs typeface="B Titr" pitchFamily="2" charset="-78"/>
              </a:rPr>
              <a:t>مجتمع های تجاری :</a:t>
            </a:r>
            <a:endParaRPr lang="en-US" sz="28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lnSpc>
                <a:spcPct val="20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در كليه احداثيها كه با كاربري </a:t>
            </a:r>
            <a:r>
              <a:rPr lang="fa-IR" sz="1800" b="1" dirty="0" smtClean="0">
                <a:cs typeface="B Nazanin" pitchFamily="2" charset="-78"/>
              </a:rPr>
              <a:t>صرفاً تجاري</a:t>
            </a:r>
            <a:r>
              <a:rPr lang="fa-IR" sz="1800" dirty="0" smtClean="0">
                <a:cs typeface="B Nazanin" pitchFamily="2" charset="-78"/>
              </a:rPr>
              <a:t> مطابق جدول سیاست های تشویقی سرمایه گذاری برای مجتمع های تجاری محاسبه خواهد شد .</a:t>
            </a:r>
          </a:p>
          <a:p>
            <a:pPr algn="ctr" rtl="1">
              <a:lnSpc>
                <a:spcPct val="200000"/>
              </a:lnSpc>
            </a:pPr>
            <a:endParaRPr lang="en-US" sz="1800" dirty="0" smtClean="0">
              <a:cs typeface="B Nazanin" pitchFamily="2" charset="-78"/>
            </a:endParaRPr>
          </a:p>
          <a:p>
            <a:pPr algn="ctr" rtl="1">
              <a:lnSpc>
                <a:spcPct val="20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در صورت احداث این کاربری در مناطق کم برخوردار و حاشیه نشین 5% (پنج درصد) مازاد بر تعرفه عوارض محلی کاهش مبنای محاسبات عوارض اعمال می گردد . و در صورتی که  زیر بنای احداثی از 50000 متر و بیشتر باشد 10 درصد کاهش مبنای محاسبه عوارض منظور خواهد شد.</a:t>
            </a:r>
            <a:endParaRPr lang="en-US" sz="1800" dirty="0" smtClean="0">
              <a:cs typeface="B Nazanin" pitchFamily="2" charset="-78"/>
            </a:endParaRPr>
          </a:p>
          <a:p>
            <a:pPr algn="ctr" rtl="1">
              <a:lnSpc>
                <a:spcPct val="150000"/>
              </a:lnSpc>
            </a:pPr>
            <a:endParaRPr lang="en-US" sz="1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r" rtl="1"/>
            <a:r>
              <a:rPr lang="fa-IR" sz="3200" b="1" dirty="0" smtClean="0">
                <a:cs typeface="B Titr" pitchFamily="2" charset="-78"/>
              </a:rPr>
              <a:t> مجتمع های مختلط :</a:t>
            </a:r>
            <a:endParaRPr lang="en-US" sz="32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1600" dirty="0" smtClean="0">
                <a:cs typeface="B Nazanin" pitchFamily="2" charset="-78"/>
              </a:rPr>
              <a:t>اين نوع مستحدثات با كاربري هاي مختلف بشرح ذیل خواهد بود:</a:t>
            </a:r>
            <a:endParaRPr lang="en-US" sz="1600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1600" b="1" dirty="0" smtClean="0">
                <a:cs typeface="B Nazanin" pitchFamily="2" charset="-78"/>
              </a:rPr>
              <a:t>تجاري – خدماتي – اداري – تفريحي – ورزشي فرهنگي – پاركينگ هتل و سوئيت و مشاعات عمومي و تكنولوژي ساخت</a:t>
            </a:r>
            <a:r>
              <a:rPr lang="fa-IR" sz="1600" dirty="0" smtClean="0">
                <a:cs typeface="B Nazanin" pitchFamily="2" charset="-78"/>
              </a:rPr>
              <a:t> تعريف مي گردد .</a:t>
            </a:r>
            <a:endParaRPr lang="en-US" sz="1600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1600" dirty="0" smtClean="0">
                <a:cs typeface="B Nazanin" pitchFamily="2" charset="-78"/>
              </a:rPr>
              <a:t>با توجه به اهميت اجراي ساختمانها با كيفيت بالا و نيز ارائه خدمات برجسته در آنها ، در صورتیکه دارای </a:t>
            </a:r>
            <a:r>
              <a:rPr lang="fa-IR" sz="1600" b="1" dirty="0" smtClean="0">
                <a:cs typeface="B Nazanin" pitchFamily="2" charset="-78"/>
              </a:rPr>
              <a:t>حداقل 10000 مترمربع زیربنا و حداقل 10 درصد مستحدثات دارای کاربری عمومی مازاد بر ضوابط </a:t>
            </a:r>
            <a:r>
              <a:rPr lang="fa-IR" sz="1600" dirty="0" smtClean="0">
                <a:cs typeface="B Nazanin" pitchFamily="2" charset="-78"/>
              </a:rPr>
              <a:t> باشند ، از کاهش مبنای محاسبات عوارض پیش بینی شده ذیل بهره مند خواهند گردید .</a:t>
            </a:r>
            <a:endParaRPr lang="en-US" sz="1600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1600" b="1" dirty="0" smtClean="0">
                <a:cs typeface="B Nazanin" pitchFamily="2" charset="-78"/>
              </a:rPr>
              <a:t>مشاعات و كاربري هاي عمومي مانند: آموزشي ، جهانگردي ، بهداشتي و درماني ،  فرهنگي و مذهبي ، تفريحي شامل ورزشي و فضاي سبز ، حمل و نقل و پاركينگ  ، هتل و سوئیت ، كتابخانه ، مذهبي ، آمفي تئاتر ، سينما و سرويس هاي بهداشتي بصورت صددرصد رايگان اقدام گردد.</a:t>
            </a:r>
            <a:endParaRPr lang="en-US" sz="1600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1600" b="1" dirty="0" smtClean="0">
                <a:cs typeface="B Nazanin" pitchFamily="2" charset="-78"/>
              </a:rPr>
              <a:t>کاهش مبنای محاسبات عوارض</a:t>
            </a:r>
            <a:r>
              <a:rPr lang="fa-IR" sz="1600" dirty="0" smtClean="0">
                <a:cs typeface="B Nazanin" pitchFamily="2" charset="-78"/>
              </a:rPr>
              <a:t> </a:t>
            </a:r>
            <a:r>
              <a:rPr lang="fa-IR" sz="1600" b="1" dirty="0" smtClean="0">
                <a:cs typeface="B Nazanin" pitchFamily="2" charset="-78"/>
              </a:rPr>
              <a:t>ارائه شده در مجتمع های مختلط از زیربنای 10000 متر آغاز و در مجموع به نسبت افزایش متراژ زیربنا از درصد کاهش مبنای محاسبات عوارض بیشتری برخوردار خواهد بود.</a:t>
            </a:r>
            <a:endParaRPr lang="en-US" sz="1600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endParaRPr lang="en-US" sz="16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1600" b="1" dirty="0" smtClean="0">
                <a:cs typeface="B Titr" pitchFamily="2" charset="-78"/>
              </a:rPr>
              <a:t>جدول پیشنهادی سیاستهای تشویقی سرمایه گذاری</a:t>
            </a:r>
            <a:r>
              <a:rPr lang="en-US" sz="1600" dirty="0" smtClean="0">
                <a:cs typeface="B Titr" pitchFamily="2" charset="-78"/>
              </a:rPr>
              <a:t/>
            </a:r>
            <a:br>
              <a:rPr lang="en-US" sz="1600" dirty="0" smtClean="0">
                <a:cs typeface="B Titr" pitchFamily="2" charset="-78"/>
              </a:rPr>
            </a:br>
            <a:r>
              <a:rPr lang="fa-IR" sz="1600" b="1" dirty="0" smtClean="0">
                <a:cs typeface="B Titr" pitchFamily="2" charset="-78"/>
              </a:rPr>
              <a:t>برای مجتمع های مختلط</a:t>
            </a:r>
            <a:endParaRPr lang="en-US" sz="1600" dirty="0">
              <a:cs typeface="B Titr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fa-IR" sz="1600" dirty="0" smtClean="0">
                <a:cs typeface="B Nazanin" pitchFamily="2" charset="-78"/>
              </a:rPr>
              <a:t>در پروژه های مختلطی که کاربری مسکونی ایجاد شود مبنای محاسبه قسمت مسکونی برابر جدول تخفیفات پروژه های مسکونی خواهد بودش</a:t>
            </a:r>
            <a:endParaRPr lang="en-US" sz="1600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1600" dirty="0" smtClean="0">
                <a:cs typeface="B Nazanin" pitchFamily="2" charset="-78"/>
              </a:rPr>
              <a:t>لازم به ذکر است در صورتیکه زیربنای احداثی پائین تر از 10.000 مربع باشد ؛ مطابق تعرفه عوارض محلی مورد محاسبه خواهد گرفت . در کاربریهای اداری و خدماتی نیز کاهش مبنای عوارض متناسب با جدول فوق خواهد بود .</a:t>
            </a:r>
            <a:endParaRPr lang="en-US" sz="1600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1600" dirty="0" smtClean="0">
                <a:cs typeface="B Nazanin" pitchFamily="2" charset="-78"/>
              </a:rPr>
              <a:t>در سرمایه گذاری های مشابه در مناطق کم  برخوردار  ،  5 درصد کاهش مبنای محاسبات عوارض مضاف بر جدول فوق اعمال خواهد شد .</a:t>
            </a:r>
            <a:endParaRPr lang="en-US" sz="1600" dirty="0" smtClean="0">
              <a:cs typeface="B Nazanin" pitchFamily="2" charset="-78"/>
            </a:endParaRPr>
          </a:p>
          <a:p>
            <a:pPr algn="r">
              <a:lnSpc>
                <a:spcPct val="150000"/>
              </a:lnSpc>
            </a:pPr>
            <a:endParaRPr lang="en-US" sz="1600" dirty="0">
              <a:cs typeface="B Nazanin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3575050" y="1142980"/>
          <a:ext cx="5111750" cy="5572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5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3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كاهش مبناي محاسبه عوارض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مقدار زیربنا به مترمربع (ناخالص)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3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34%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20000-10000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3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33%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30000-20001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3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32%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40000-30001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3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31%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50000-40001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3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30%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60000-50001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3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29%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70000-60001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3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28%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80000-70001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3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27%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90000-80001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3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26%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100000-90001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3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25%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110000-100001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53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24%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120000-110001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53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23%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130000-120001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53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22%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140000-130001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53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21%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150000-140001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53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20%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160000 -150001 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53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19%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170000-160001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53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18%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180000-170001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53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17%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190000-180001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53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16%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>
                          <a:latin typeface="Times New Roman"/>
                          <a:ea typeface="Times New Roman"/>
                          <a:cs typeface="B Nazanin"/>
                        </a:rPr>
                        <a:t>200000-190001</a:t>
                      </a:r>
                      <a:endParaRPr lang="en-US" sz="1400" spc="-3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534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15%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spc="-30" dirty="0">
                          <a:latin typeface="Times New Roman"/>
                          <a:ea typeface="Times New Roman"/>
                          <a:cs typeface="B Nazanin"/>
                        </a:rPr>
                        <a:t>به بالا-200001</a:t>
                      </a:r>
                      <a:endParaRPr lang="en-US" sz="1400" spc="-30" dirty="0">
                        <a:latin typeface="Times New Roman"/>
                        <a:ea typeface="Times New Roman"/>
                        <a:cs typeface="Nazani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r" rtl="1"/>
            <a:r>
              <a:rPr lang="fa-IR" sz="2800" b="1" dirty="0" smtClean="0">
                <a:cs typeface="B Titr" pitchFamily="2" charset="-78"/>
              </a:rPr>
              <a:t>کاربریهای عمومی :</a:t>
            </a:r>
            <a:r>
              <a:rPr lang="fa-IR" sz="2800" dirty="0" smtClean="0">
                <a:cs typeface="B Titr" pitchFamily="2" charset="-78"/>
              </a:rPr>
              <a:t> </a:t>
            </a:r>
            <a:endParaRPr lang="en-US" sz="28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در راستای حمایت از سرمایه گذاران برای سرمایه گذاری در کاربریهای عمومی و تأسیسات شهری اعم از پارکینگ ، تفریحی ، ورزشی ، هتل ، کلینیک ، فرهنگی ، کتابخانه ، سینما ، تئاتر ، آمفی تئاتر و سرویس بهداشتی </a:t>
            </a:r>
            <a:r>
              <a:rPr lang="fa-IR" sz="1800" b="1" dirty="0" smtClean="0">
                <a:cs typeface="B Nazanin" pitchFamily="2" charset="-78"/>
              </a:rPr>
              <a:t>صد در صد کاهش مبنای محاسبات عوارض (بدون اخذ عوارض )</a:t>
            </a:r>
            <a:r>
              <a:rPr lang="fa-IR" sz="1800" dirty="0" smtClean="0">
                <a:cs typeface="B Nazanin" pitchFamily="2" charset="-78"/>
              </a:rPr>
              <a:t> اعمال می گردد.</a:t>
            </a:r>
            <a:endParaRPr lang="en-US" sz="1800" dirty="0" smtClean="0"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پروژه های سرمایه گذاری و مشارکتی که مستقیماً با سرمایه گذار خارجی انجام می پذیرد . بدون انجام فراخوان و پس از تهیه بسته مشارکتی مستقیماً پس از تصویب هیات عالی سرمایه گذاری شهرداری نسبت به عقد قرارداد اقدام خواهد گردید.</a:t>
            </a:r>
          </a:p>
          <a:p>
            <a:pPr algn="r" rtl="1">
              <a:buNone/>
            </a:pPr>
            <a:r>
              <a:rPr lang="ar-SA" sz="1800" b="1" dirty="0" smtClean="0">
                <a:cs typeface="B Nazanin" pitchFamily="2" charset="-78"/>
              </a:rPr>
              <a:t>با تصویب این سیاست های تشویقی درصد مشارکت با سرمایه گذار طبق جدول ارائه شده در آن  محاسبه خواهد شد .</a:t>
            </a:r>
            <a:endParaRPr lang="en-US" sz="1800" b="1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ar-SA" sz="1800" b="1" dirty="0" smtClean="0">
                <a:cs typeface="B Nazanin" pitchFamily="2" charset="-78"/>
              </a:rPr>
              <a:t>شهرداری مجاز است طبق این سیاست های تشویقی  با رعایت قوانین مصوب مربوطه در زمینهای شهرداری یا زمینهای اشخاص با سرمایه گذاران توافق نماید .</a:t>
            </a:r>
            <a:endParaRPr lang="en-US" sz="1800" b="1" dirty="0" smtClean="0"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  <a:buNone/>
            </a:pPr>
            <a:endParaRPr lang="en-US" sz="1800" dirty="0" smtClean="0">
              <a:cs typeface="B Nazanin" pitchFamily="2" charset="-78"/>
            </a:endParaRPr>
          </a:p>
          <a:p>
            <a:pPr algn="r">
              <a:lnSpc>
                <a:spcPct val="150000"/>
              </a:lnSpc>
            </a:pPr>
            <a:endParaRPr lang="en-US" sz="1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بلوک 107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868" y="1935163"/>
            <a:ext cx="6208264" cy="4389437"/>
          </a:xfrm>
        </p:spPr>
      </p:pic>
    </p:spTree>
    <p:extLst>
      <p:ext uri="{BB962C8B-B14F-4D97-AF65-F5344CB8AC3E}">
        <p14:creationId xmlns:p14="http://schemas.microsoft.com/office/powerpoint/2010/main" val="2692601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بلوک 95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868" y="1935163"/>
            <a:ext cx="6208264" cy="4389437"/>
          </a:xfrm>
        </p:spPr>
      </p:pic>
    </p:spTree>
    <p:extLst>
      <p:ext uri="{BB962C8B-B14F-4D97-AF65-F5344CB8AC3E}">
        <p14:creationId xmlns:p14="http://schemas.microsoft.com/office/powerpoint/2010/main" val="584349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cs typeface="B Titr" pitchFamily="2" charset="-78"/>
              </a:rPr>
              <a:t>از روشهای </a:t>
            </a:r>
            <a:r>
              <a:rPr lang="fa-IR" sz="2800" b="1" dirty="0" smtClean="0">
                <a:cs typeface="B Titr" pitchFamily="2" charset="-78"/>
              </a:rPr>
              <a:t>تامین مالی :</a:t>
            </a:r>
            <a:endParaRPr lang="en-US" sz="2800" dirty="0"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273993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357686" y="22859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3574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Graphic spid="4" grpId="1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بلوک 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868" y="1935163"/>
            <a:ext cx="6208264" cy="4389437"/>
          </a:xfrm>
        </p:spPr>
      </p:pic>
    </p:spTree>
    <p:extLst>
      <p:ext uri="{BB962C8B-B14F-4D97-AF65-F5344CB8AC3E}">
        <p14:creationId xmlns:p14="http://schemas.microsoft.com/office/powerpoint/2010/main" val="3382215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بلوک 3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868" y="1935163"/>
            <a:ext cx="6208264" cy="4389437"/>
          </a:xfrm>
        </p:spPr>
      </p:pic>
    </p:spTree>
    <p:extLst>
      <p:ext uri="{BB962C8B-B14F-4D97-AF65-F5344CB8AC3E}">
        <p14:creationId xmlns:p14="http://schemas.microsoft.com/office/powerpoint/2010/main" val="134373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r" rtl="1"/>
            <a:r>
              <a:rPr lang="en-US" sz="5400" dirty="0" smtClean="0"/>
              <a:t>B.O.T :</a:t>
            </a:r>
            <a:br>
              <a:rPr lang="en-US" sz="5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20000"/>
              </a:lnSpc>
              <a:buNone/>
            </a:pPr>
            <a:r>
              <a:rPr lang="fa-IR" sz="1400" dirty="0" smtClean="0">
                <a:cs typeface="B Nazanin" pitchFamily="2" charset="-78"/>
              </a:rPr>
              <a:t>اين نوع روش تامین مالی پروژه های سرمایه گذاری در بخش عمران و توسعه شهری ، در كليه پروژه هايي كه از طرف سازمان هاي متعددی از جمله سازمان پاركها و فضاي سبز و ساير سازمانهاي تابعه شهرداري تبريز با  حجم سرمايه گذاري پائين ارائه می گردد ؛ مورد استفاده قرار می گیرد و با توجه به مديريت هزينه و كاهش آن هزینه های اجرا و نگهداری ، شهرداري  با  استفاده از توان بخش خصوصي و بر اساس سياست هاي اعلامي از سوي شوراي شهر مبني بر كاهش بار مالي شهرداري در مديريت فضاهاي عمومي ،  از طریق ارائه فراخوان نسبت به جذب و واگذاری پروژه ها با طول دوران مشارکت معین با لحاظ شاخصهای ذیل ؛ اقدام می نماید :كه در اين روش از طريق فراخوان </a:t>
            </a:r>
            <a:r>
              <a:rPr lang="en-US" sz="1400" dirty="0" smtClean="0">
                <a:cs typeface="B Nazanin" pitchFamily="2" charset="-78"/>
              </a:rPr>
              <a:t>B.O.T </a:t>
            </a:r>
            <a:r>
              <a:rPr lang="fa-IR" sz="1400" dirty="0" smtClean="0">
                <a:cs typeface="B Nazanin" pitchFamily="2" charset="-78"/>
              </a:rPr>
              <a:t>انجام مي پذيرد عناصر مورد استفاده در فرمول ذیل: </a:t>
            </a:r>
          </a:p>
          <a:p>
            <a:pPr algn="r" rtl="1">
              <a:lnSpc>
                <a:spcPct val="120000"/>
              </a:lnSpc>
            </a:pPr>
            <a:r>
              <a:rPr lang="fa-IR" sz="1400" dirty="0" smtClean="0">
                <a:cs typeface="B Nazanin" pitchFamily="2" charset="-78"/>
              </a:rPr>
              <a:t>سود سالانه </a:t>
            </a:r>
          </a:p>
          <a:p>
            <a:pPr algn="r" rtl="1">
              <a:lnSpc>
                <a:spcPct val="120000"/>
              </a:lnSpc>
            </a:pPr>
            <a:r>
              <a:rPr lang="fa-IR" sz="1400" dirty="0" smtClean="0">
                <a:cs typeface="B Nazanin" pitchFamily="2" charset="-78"/>
              </a:rPr>
              <a:t>ضریب</a:t>
            </a:r>
            <a:r>
              <a:rPr lang="fa-IR" sz="1400" dirty="0" smtClean="0">
                <a:cs typeface="B Nazanin" pitchFamily="2" charset="-78"/>
              </a:rPr>
              <a:t> </a:t>
            </a:r>
            <a:endParaRPr lang="fa-IR" sz="1400" dirty="0" smtClean="0">
              <a:cs typeface="B Nazanin" pitchFamily="2" charset="-78"/>
            </a:endParaRPr>
          </a:p>
          <a:p>
            <a:pPr algn="r" rtl="1">
              <a:lnSpc>
                <a:spcPct val="120000"/>
              </a:lnSpc>
            </a:pPr>
            <a:r>
              <a:rPr lang="fa-IR" sz="1400" dirty="0" smtClean="0">
                <a:cs typeface="B Nazanin" pitchFamily="2" charset="-78"/>
              </a:rPr>
              <a:t>حجم سرمایه گذاری </a:t>
            </a:r>
            <a:br>
              <a:rPr lang="fa-IR" sz="1400" dirty="0" smtClean="0">
                <a:cs typeface="B Nazanin" pitchFamily="2" charset="-78"/>
              </a:rPr>
            </a:br>
            <a:endParaRPr lang="fa-IR" sz="1400" dirty="0" smtClean="0">
              <a:cs typeface="B Nazanin" pitchFamily="2" charset="-78"/>
            </a:endParaRPr>
          </a:p>
          <a:p>
            <a:pPr algn="r" rtl="1">
              <a:lnSpc>
                <a:spcPct val="120000"/>
              </a:lnSpc>
            </a:pPr>
            <a:endParaRPr lang="fa-IR" sz="1400" dirty="0" smtClean="0">
              <a:cs typeface="B Nazanin" pitchFamily="2" charset="-78"/>
            </a:endParaRPr>
          </a:p>
          <a:p>
            <a:pPr algn="r" rtl="1">
              <a:lnSpc>
                <a:spcPct val="120000"/>
              </a:lnSpc>
            </a:pPr>
            <a:endParaRPr lang="fa-IR" sz="1400" dirty="0" smtClean="0">
              <a:cs typeface="B Nazanin" pitchFamily="2" charset="-78"/>
            </a:endParaRPr>
          </a:p>
          <a:p>
            <a:pPr algn="r" rtl="1">
              <a:lnSpc>
                <a:spcPct val="120000"/>
              </a:lnSpc>
              <a:buNone/>
            </a:pPr>
            <a:r>
              <a:rPr lang="fa-IR" sz="1400" dirty="0" smtClean="0">
                <a:cs typeface="B Nazanin" pitchFamily="2" charset="-78"/>
              </a:rPr>
              <a:t>1.8  </a:t>
            </a:r>
            <a:r>
              <a:rPr lang="fa-IR" sz="1400" dirty="0" smtClean="0">
                <a:cs typeface="B Nazanin" pitchFamily="2" charset="-78"/>
              </a:rPr>
              <a:t>ضريب ثابت عددی جهت تعیین طول دوران مشارکت </a:t>
            </a:r>
            <a:br>
              <a:rPr lang="fa-IR" sz="1400" dirty="0" smtClean="0">
                <a:cs typeface="B Nazanin" pitchFamily="2" charset="-78"/>
              </a:rPr>
            </a:br>
            <a:endParaRPr lang="en-US" sz="1400" dirty="0">
              <a:cs typeface="B Nazanin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71472" y="4214818"/>
            <a:ext cx="192882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200" dirty="0">
                <a:cs typeface="B Nazanin" pitchFamily="2" charset="-78"/>
              </a:rPr>
              <a:t>حجم سرمايه گذاري طرف </a:t>
            </a:r>
            <a:r>
              <a:rPr lang="fa-IR" sz="1200" dirty="0" smtClean="0">
                <a:cs typeface="B Nazanin" pitchFamily="2" charset="-78"/>
              </a:rPr>
              <a:t>مشاركت / سود سالانه</a:t>
            </a:r>
            <a:endParaRPr lang="en-US" sz="1200" dirty="0">
              <a:cs typeface="B Nazanin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14678" y="4214818"/>
            <a:ext cx="1071570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1.8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000628" y="4214818"/>
            <a:ext cx="1571636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dirty="0">
                <a:cs typeface="B Nazanin" pitchFamily="2" charset="-78"/>
              </a:rPr>
              <a:t>طول دوران مشاركت</a:t>
            </a:r>
            <a:endParaRPr lang="en-US" sz="1400" dirty="0">
              <a:cs typeface="B Nazanin" pitchFamily="2" charset="-78"/>
            </a:endParaRPr>
          </a:p>
        </p:txBody>
      </p:sp>
      <p:sp>
        <p:nvSpPr>
          <p:cNvPr id="8" name="Multiply 7"/>
          <p:cNvSpPr/>
          <p:nvPr/>
        </p:nvSpPr>
        <p:spPr>
          <a:xfrm>
            <a:off x="2643174" y="4500570"/>
            <a:ext cx="357190" cy="42862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qual 8"/>
          <p:cNvSpPr/>
          <p:nvPr/>
        </p:nvSpPr>
        <p:spPr>
          <a:xfrm>
            <a:off x="4429124" y="4500570"/>
            <a:ext cx="357190" cy="42862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r" rtl="1"/>
            <a:r>
              <a:rPr lang="fa-IR" sz="2800" dirty="0" smtClean="0">
                <a:cs typeface="B Titr" pitchFamily="2" charset="-78"/>
              </a:rPr>
              <a:t>مشارکت مدنی :</a:t>
            </a:r>
            <a:endParaRPr lang="en-US" sz="28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 rtl="1">
              <a:lnSpc>
                <a:spcPct val="200000"/>
              </a:lnSpc>
              <a:buNone/>
            </a:pPr>
            <a:r>
              <a:rPr lang="ar-SA" sz="1800" dirty="0" smtClean="0">
                <a:cs typeface="B Nazanin" pitchFamily="2" charset="-78"/>
              </a:rPr>
              <a:t>طبق ماده </a:t>
            </a:r>
            <a:r>
              <a:rPr lang="fa-IR" sz="1800" dirty="0" smtClean="0">
                <a:cs typeface="B Nazanin" pitchFamily="2" charset="-78"/>
              </a:rPr>
              <a:t>۵۷۱</a:t>
            </a:r>
            <a:r>
              <a:rPr lang="ar-SA" sz="1800" dirty="0" smtClean="0">
                <a:cs typeface="B Nazanin" pitchFamily="2" charset="-78"/>
              </a:rPr>
              <a:t> قانون مدنی، عبارت است «از اجتماع حقوق مالکین متعدد در شیئی واحد به نحو اشاعه</a:t>
            </a:r>
            <a:r>
              <a:rPr lang="en-US" sz="1800" b="1" dirty="0" smtClean="0">
                <a:cs typeface="B Nazanin" pitchFamily="2" charset="-78"/>
              </a:rPr>
              <a:t> . </a:t>
            </a:r>
            <a:r>
              <a:rPr lang="ar-SA" sz="1800" dirty="0" smtClean="0">
                <a:cs typeface="B Nazanin" pitchFamily="2" charset="-78"/>
              </a:rPr>
              <a:t>بنا بر ماده </a:t>
            </a:r>
            <a:r>
              <a:rPr lang="fa-IR" sz="1800" dirty="0" smtClean="0">
                <a:cs typeface="B Nazanin" pitchFamily="2" charset="-78"/>
              </a:rPr>
              <a:t>۱۸</a:t>
            </a:r>
            <a:r>
              <a:rPr lang="ar-SA" sz="1800" dirty="0" smtClean="0">
                <a:cs typeface="B Nazanin" pitchFamily="2" charset="-78"/>
              </a:rPr>
              <a:t> آ</a:t>
            </a:r>
            <a:r>
              <a:rPr lang="fa-IR" sz="1800" dirty="0" smtClean="0">
                <a:cs typeface="B Nazanin" pitchFamily="2" charset="-78"/>
              </a:rPr>
              <a:t>ئین</a:t>
            </a:r>
            <a:r>
              <a:rPr lang="ar-SA" sz="1800" dirty="0" smtClean="0">
                <a:cs typeface="B Nazanin" pitchFamily="2" charset="-78"/>
              </a:rPr>
              <a:t>‌نامه  اعطای تسهیلات بانکی، نیز مشارکت مدنی عبارت است از «درآمیختن سهم‌الشرکه نقدی و یا غیرنقدی به اشخاص حقیقی و یا حقوقی متعدد به نحو مشاع به منظور انتفاع، طبق قرارداد . این روش تامین مالی برای اجرای پروژه های مشارکتی یکی از </a:t>
            </a:r>
            <a:r>
              <a:rPr lang="fa-IR" sz="1800" dirty="0" smtClean="0">
                <a:cs typeface="B Nazanin" pitchFamily="2" charset="-78"/>
              </a:rPr>
              <a:t>معمولترين روش هاست که در آن همواره  سه عنصر مشاركت ( زمين ، ساخت و عوارض ) فی مابین طرفین مورد تبادل و اشتراک قرار می گیرد . در يك تقسيم بندي ديگر مشاركت مدني در شهرداري ها به سه شكل زير انجام مي پذيرد:</a:t>
            </a:r>
            <a:endParaRPr lang="en-US" sz="1800" dirty="0" smtClean="0">
              <a:cs typeface="B Nazanin" pitchFamily="2" charset="-78"/>
            </a:endParaRPr>
          </a:p>
          <a:p>
            <a:pPr algn="justLow" rtl="1">
              <a:lnSpc>
                <a:spcPct val="150000"/>
              </a:lnSpc>
            </a:pPr>
            <a:endParaRPr lang="en-US" sz="1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r" rtl="1"/>
            <a:r>
              <a:rPr lang="fa-IR" sz="2800" dirty="0" smtClean="0">
                <a:cs typeface="B Titr" pitchFamily="2" charset="-78"/>
              </a:rPr>
              <a:t>از انواع </a:t>
            </a:r>
            <a:r>
              <a:rPr lang="fa-IR" sz="2800" dirty="0" smtClean="0">
                <a:cs typeface="B Titr" pitchFamily="2" charset="-78"/>
              </a:rPr>
              <a:t>روشهای مشارکت مدنی:</a:t>
            </a:r>
            <a:endParaRPr lang="en-US" sz="2800" dirty="0">
              <a:cs typeface="B Titr" pitchFamily="2" charset="-78"/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7429520" y="2143116"/>
            <a:ext cx="1214446" cy="8572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cs typeface="B Nazanin" pitchFamily="2" charset="-78"/>
              </a:rPr>
              <a:t>روش اول </a:t>
            </a:r>
            <a:endParaRPr lang="en-US" sz="1600" dirty="0">
              <a:cs typeface="B Nazanin" pitchFamily="2" charset="-78"/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7429520" y="3643314"/>
            <a:ext cx="1214446" cy="8572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cs typeface="B Nazanin" pitchFamily="2" charset="-78"/>
              </a:rPr>
              <a:t>روش </a:t>
            </a:r>
            <a:r>
              <a:rPr lang="fa-IR" sz="1600" dirty="0" smtClean="0">
                <a:cs typeface="B Nazanin" pitchFamily="2" charset="-78"/>
              </a:rPr>
              <a:t>دوم</a:t>
            </a:r>
            <a:endParaRPr lang="en-US" sz="1600" dirty="0">
              <a:cs typeface="B Nazanin" pitchFamily="2" charset="-78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7500958" y="5143512"/>
            <a:ext cx="1214446" cy="8572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cs typeface="B Nazanin" pitchFamily="2" charset="-78"/>
              </a:rPr>
              <a:t>روش سوم </a:t>
            </a:r>
            <a:endParaRPr lang="en-US" sz="1600" dirty="0">
              <a:cs typeface="B Nazanin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57224" y="2071678"/>
            <a:ext cx="628654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fa-IR" sz="1600" dirty="0">
                <a:cs typeface="B Nazanin" pitchFamily="2" charset="-78"/>
              </a:rPr>
              <a:t>زمين = سهم شهرداري </a:t>
            </a:r>
            <a:endParaRPr lang="en-US" sz="1600" dirty="0">
              <a:cs typeface="B Nazanin" pitchFamily="2" charset="-78"/>
            </a:endParaRPr>
          </a:p>
          <a:p>
            <a:pPr algn="r" rtl="1"/>
            <a:r>
              <a:rPr lang="fa-IR" sz="1600" dirty="0" smtClean="0">
                <a:cs typeface="B Nazanin" pitchFamily="2" charset="-78"/>
              </a:rPr>
              <a:t>عوارض </a:t>
            </a:r>
            <a:r>
              <a:rPr lang="fa-IR" sz="1600" dirty="0">
                <a:cs typeface="B Nazanin" pitchFamily="2" charset="-78"/>
              </a:rPr>
              <a:t>= سهم شهرداري</a:t>
            </a:r>
            <a:endParaRPr lang="en-US" sz="1600" dirty="0">
              <a:cs typeface="B Nazanin" pitchFamily="2" charset="-78"/>
            </a:endParaRPr>
          </a:p>
          <a:p>
            <a:pPr algn="r" rtl="1"/>
            <a:r>
              <a:rPr lang="fa-IR" sz="1600" dirty="0" smtClean="0">
                <a:cs typeface="B Nazanin" pitchFamily="2" charset="-78"/>
              </a:rPr>
              <a:t>ساخت </a:t>
            </a:r>
            <a:r>
              <a:rPr lang="fa-IR" sz="1600" dirty="0">
                <a:cs typeface="B Nazanin" pitchFamily="2" charset="-78"/>
              </a:rPr>
              <a:t>= آورده طرف مشاركت</a:t>
            </a:r>
            <a:endParaRPr lang="en-US" sz="1600" dirty="0">
              <a:cs typeface="B Nazanin" pitchFamily="2" charset="-78"/>
            </a:endParaRPr>
          </a:p>
          <a:p>
            <a:pPr algn="r"/>
            <a:endParaRPr lang="en-US" sz="1600" dirty="0">
              <a:cs typeface="B Nazanin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57224" y="3571876"/>
            <a:ext cx="628654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fa-IR" sz="1600" dirty="0" smtClean="0">
                <a:cs typeface="B Nazanin" pitchFamily="2" charset="-78"/>
              </a:rPr>
              <a:t>زمين </a:t>
            </a:r>
            <a:r>
              <a:rPr lang="fa-IR" sz="1600" dirty="0">
                <a:cs typeface="B Nazanin" pitchFamily="2" charset="-78"/>
              </a:rPr>
              <a:t>= شهرداري و طرف مشاركت</a:t>
            </a:r>
            <a:endParaRPr lang="en-US" sz="1600" dirty="0">
              <a:cs typeface="B Nazanin" pitchFamily="2" charset="-78"/>
            </a:endParaRPr>
          </a:p>
          <a:p>
            <a:pPr algn="r" rtl="1"/>
            <a:r>
              <a:rPr lang="fa-IR" sz="1600" dirty="0" smtClean="0">
                <a:cs typeface="B Nazanin" pitchFamily="2" charset="-78"/>
              </a:rPr>
              <a:t>عوارض </a:t>
            </a:r>
            <a:r>
              <a:rPr lang="fa-IR" sz="1600" dirty="0">
                <a:cs typeface="B Nazanin" pitchFamily="2" charset="-78"/>
              </a:rPr>
              <a:t>= سهم شهرداري</a:t>
            </a:r>
            <a:endParaRPr lang="en-US" sz="1600" dirty="0">
              <a:cs typeface="B Nazanin" pitchFamily="2" charset="-78"/>
            </a:endParaRPr>
          </a:p>
          <a:p>
            <a:pPr algn="r" rtl="1"/>
            <a:r>
              <a:rPr lang="fa-IR" sz="1600" dirty="0" smtClean="0">
                <a:cs typeface="B Nazanin" pitchFamily="2" charset="-78"/>
              </a:rPr>
              <a:t>ساخت </a:t>
            </a:r>
            <a:r>
              <a:rPr lang="fa-IR" sz="1600" dirty="0">
                <a:cs typeface="B Nazanin" pitchFamily="2" charset="-78"/>
              </a:rPr>
              <a:t>= سهم طرف مشاركت كننده</a:t>
            </a:r>
            <a:endParaRPr lang="en-US" sz="1600" dirty="0">
              <a:cs typeface="B Nazanin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7224" y="5143512"/>
            <a:ext cx="628654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fa-IR" sz="1600" dirty="0" smtClean="0">
                <a:cs typeface="B Nazanin" pitchFamily="2" charset="-78"/>
              </a:rPr>
              <a:t>زمين </a:t>
            </a:r>
            <a:r>
              <a:rPr lang="fa-IR" sz="1600" dirty="0">
                <a:cs typeface="B Nazanin" pitchFamily="2" charset="-78"/>
              </a:rPr>
              <a:t>= طرف مشاركت كننده</a:t>
            </a:r>
            <a:endParaRPr lang="en-US" sz="1600" dirty="0">
              <a:cs typeface="B Nazanin" pitchFamily="2" charset="-78"/>
            </a:endParaRPr>
          </a:p>
          <a:p>
            <a:pPr algn="r" rtl="1"/>
            <a:r>
              <a:rPr lang="fa-IR" sz="1600" dirty="0" smtClean="0">
                <a:cs typeface="B Nazanin" pitchFamily="2" charset="-78"/>
              </a:rPr>
              <a:t>عوارض </a:t>
            </a:r>
            <a:r>
              <a:rPr lang="fa-IR" sz="1600" dirty="0">
                <a:cs typeface="B Nazanin" pitchFamily="2" charset="-78"/>
              </a:rPr>
              <a:t>= سهم شهرداري</a:t>
            </a:r>
            <a:endParaRPr lang="en-US" sz="1600" dirty="0">
              <a:cs typeface="B Nazanin" pitchFamily="2" charset="-78"/>
            </a:endParaRPr>
          </a:p>
          <a:p>
            <a:pPr algn="r" rtl="1"/>
            <a:r>
              <a:rPr lang="fa-IR" sz="1600" dirty="0" smtClean="0">
                <a:cs typeface="B Nazanin" pitchFamily="2" charset="-78"/>
              </a:rPr>
              <a:t>ساخت </a:t>
            </a:r>
            <a:r>
              <a:rPr lang="fa-IR" sz="1600" dirty="0">
                <a:cs typeface="B Nazanin" pitchFamily="2" charset="-78"/>
              </a:rPr>
              <a:t>= طرف مشاركت كننده</a:t>
            </a:r>
            <a:endParaRPr lang="en-US" sz="1600" dirty="0">
              <a:cs typeface="B Nazanin" pitchFamily="2" charset="-78"/>
            </a:endParaRPr>
          </a:p>
          <a:p>
            <a:pPr algn="r"/>
            <a:endParaRPr lang="en-US" sz="16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305800" cy="1143000"/>
          </a:xfrm>
        </p:spPr>
        <p:txBody>
          <a:bodyPr anchor="t">
            <a:normAutofit/>
          </a:bodyPr>
          <a:lstStyle/>
          <a:p>
            <a:pPr algn="r" rtl="1"/>
            <a:r>
              <a:rPr lang="fa-IR" sz="2800" b="1" dirty="0" smtClean="0">
                <a:cs typeface="B Titr" pitchFamily="2" charset="-78"/>
              </a:rPr>
              <a:t>عناصر موثر در مشارکت:</a:t>
            </a:r>
            <a:endParaRPr lang="en-US" sz="2800" dirty="0">
              <a:cs typeface="B Titr" pitchFamily="2" charset="-78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3214678" y="1928802"/>
            <a:ext cx="2357454" cy="2428892"/>
          </a:xfrm>
          <a:prstGeom prst="triangle">
            <a:avLst>
              <a:gd name="adj" fmla="val 495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hord 3"/>
          <p:cNvSpPr/>
          <p:nvPr/>
        </p:nvSpPr>
        <p:spPr>
          <a:xfrm rot="2191737">
            <a:off x="1858035" y="1496889"/>
            <a:ext cx="2585308" cy="2775797"/>
          </a:xfrm>
          <a:prstGeom prst="chord">
            <a:avLst>
              <a:gd name="adj1" fmla="val 3182501"/>
              <a:gd name="adj2" fmla="val 17051808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dirty="0" smtClean="0">
                <a:solidFill>
                  <a:schemeClr val="tx1"/>
                </a:solidFill>
                <a:cs typeface="B Nazanin" pitchFamily="2" charset="-78"/>
              </a:rPr>
              <a:t>عوارض</a:t>
            </a:r>
            <a:endParaRPr lang="en-US" sz="36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Chord 4"/>
          <p:cNvSpPr/>
          <p:nvPr/>
        </p:nvSpPr>
        <p:spPr>
          <a:xfrm rot="10012525">
            <a:off x="4353316" y="1471690"/>
            <a:ext cx="2585308" cy="2775797"/>
          </a:xfrm>
          <a:prstGeom prst="chord">
            <a:avLst>
              <a:gd name="adj1" fmla="val 3018688"/>
              <a:gd name="adj2" fmla="val 17051808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a-IR" sz="3600" dirty="0" smtClean="0">
                <a:solidFill>
                  <a:schemeClr val="tx1"/>
                </a:solidFill>
                <a:cs typeface="B Nazanin" pitchFamily="2" charset="-78"/>
              </a:rPr>
              <a:t>زمین </a:t>
            </a:r>
            <a:endParaRPr lang="en-US" sz="36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" name="Chord 5"/>
          <p:cNvSpPr/>
          <p:nvPr/>
        </p:nvSpPr>
        <p:spPr>
          <a:xfrm rot="16945145">
            <a:off x="3127062" y="3665934"/>
            <a:ext cx="2585308" cy="2775797"/>
          </a:xfrm>
          <a:prstGeom prst="chord">
            <a:avLst>
              <a:gd name="adj1" fmla="val 3042331"/>
              <a:gd name="adj2" fmla="val 16996181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a-IR" sz="4000" dirty="0" smtClean="0">
                <a:solidFill>
                  <a:schemeClr val="tx1"/>
                </a:solidFill>
                <a:cs typeface="B Nazanin" pitchFamily="2" charset="-78"/>
              </a:rPr>
              <a:t>ساخت</a:t>
            </a:r>
            <a:endParaRPr lang="en-US" sz="4000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r" rtl="1"/>
            <a:r>
              <a:rPr lang="fa-IR" sz="2800" b="1" dirty="0" smtClean="0">
                <a:cs typeface="B Titr" pitchFamily="2" charset="-78"/>
              </a:rPr>
              <a:t>فرمول محاسبه سهم شهرداري: </a:t>
            </a:r>
            <a:endParaRPr lang="en-US" sz="28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lnSpc>
                <a:spcPct val="15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در خصوص تعيين آورده هاي شهرداري و طرف مشاركت بشرح فرمول ذيل اقدام مي شود تا سهم الشركه طرفين مشخص گردد.</a:t>
            </a:r>
          </a:p>
          <a:p>
            <a:pPr algn="r" rtl="1">
              <a:lnSpc>
                <a:spcPct val="150000"/>
              </a:lnSpc>
              <a:buNone/>
            </a:pPr>
            <a:endParaRPr lang="en-US" sz="1800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None/>
            </a:pPr>
            <a:endParaRPr lang="fa-IR" sz="1800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None/>
            </a:pPr>
            <a:endParaRPr lang="fa-IR" sz="1800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None/>
            </a:pPr>
            <a:endParaRPr lang="fa-IR" sz="1800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None/>
            </a:pPr>
            <a:endParaRPr lang="en-US" sz="1800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براي تعيين ارزش آورده طرفين ، از طريق معرفي كارشناس رسمي دادگستري ، قوه قضائيه اقدام  و بعنوان آورده شهرداری و سرمايه گذار لحاظ خواهد شد . قابل ذکر است در صورت اعتراض هر یک از طرفین از طریق کارشناس مرضی الطرفین مجددا قیمت گذاری خواهد شد.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Multiply 20"/>
          <p:cNvSpPr/>
          <p:nvPr/>
        </p:nvSpPr>
        <p:spPr>
          <a:xfrm>
            <a:off x="3071802" y="4214818"/>
            <a:ext cx="500066" cy="42862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ultiply 21"/>
          <p:cNvSpPr/>
          <p:nvPr/>
        </p:nvSpPr>
        <p:spPr>
          <a:xfrm>
            <a:off x="3071802" y="3143248"/>
            <a:ext cx="500066" cy="42862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qual 22"/>
          <p:cNvSpPr/>
          <p:nvPr/>
        </p:nvSpPr>
        <p:spPr>
          <a:xfrm>
            <a:off x="5929322" y="3071810"/>
            <a:ext cx="357190" cy="42862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Equal 23"/>
          <p:cNvSpPr/>
          <p:nvPr/>
        </p:nvSpPr>
        <p:spPr>
          <a:xfrm>
            <a:off x="5929322" y="4143380"/>
            <a:ext cx="357190" cy="42862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000100" y="3000372"/>
            <a:ext cx="171451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100</a:t>
            </a:r>
            <a:endParaRPr lang="en-US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000100" y="4000504"/>
            <a:ext cx="171451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100</a:t>
            </a:r>
            <a:endParaRPr lang="en-US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929058" y="3929066"/>
            <a:ext cx="171451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3929058" y="2928934"/>
            <a:ext cx="171451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6643702" y="4000504"/>
            <a:ext cx="171451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b="1" dirty="0">
                <a:solidFill>
                  <a:schemeClr val="tx1"/>
                </a:solidFill>
                <a:cs typeface="B Nazanin" pitchFamily="2" charset="-78"/>
              </a:rPr>
              <a:t>سهم الشركه سرمايه گذار </a:t>
            </a:r>
            <a:endParaRPr lang="en-US" sz="16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643702" y="2928934"/>
            <a:ext cx="171451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b="1" dirty="0">
                <a:solidFill>
                  <a:schemeClr val="tx1"/>
                </a:solidFill>
                <a:cs typeface="B Nazanin" pitchFamily="2" charset="-78"/>
              </a:rPr>
              <a:t>سهم الشركه شهرداري</a:t>
            </a:r>
            <a:endParaRPr lang="en-US" sz="16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2928934"/>
            <a:ext cx="1552575" cy="728662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3929066"/>
            <a:ext cx="1552575" cy="80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r"/>
            <a:r>
              <a:rPr lang="en-US" sz="1600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en-US" sz="2800" b="1" dirty="0" smtClean="0">
                <a:cs typeface="B Titr" pitchFamily="2" charset="-78"/>
              </a:rPr>
              <a:t>:</a:t>
            </a:r>
            <a:r>
              <a:rPr lang="fa-IR" sz="2800" b="1" dirty="0" smtClean="0">
                <a:cs typeface="B Titr" pitchFamily="2" charset="-78"/>
              </a:rPr>
              <a:t>تقسيم بندي انواع مشاركت با در نظر گرفتن كاربري</a:t>
            </a:r>
            <a:endParaRPr lang="en-US" sz="2800" b="1" dirty="0" smtClean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928802"/>
            <a:ext cx="8229600" cy="438912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200" dirty="0" smtClean="0">
                <a:cs typeface="B Nazanin" pitchFamily="2" charset="-78"/>
              </a:rPr>
              <a:t>.</a:t>
            </a:r>
            <a:endParaRPr lang="en-US" sz="200" dirty="0">
              <a:cs typeface="B Nazanin" pitchFamily="2" charset="-78"/>
            </a:endParaRPr>
          </a:p>
        </p:txBody>
      </p:sp>
      <p:sp>
        <p:nvSpPr>
          <p:cNvPr id="4" name="Diamond 3"/>
          <p:cNvSpPr/>
          <p:nvPr/>
        </p:nvSpPr>
        <p:spPr>
          <a:xfrm>
            <a:off x="3714744" y="3214686"/>
            <a:ext cx="1714512" cy="171451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solidFill>
                  <a:schemeClr val="tx1"/>
                </a:solidFill>
                <a:cs typeface="B Nazanin" pitchFamily="2" charset="-78"/>
              </a:rPr>
              <a:t>انواع مشاركت </a:t>
            </a:r>
            <a:endParaRPr lang="en-US" sz="16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Line Callout 2 4"/>
          <p:cNvSpPr/>
          <p:nvPr/>
        </p:nvSpPr>
        <p:spPr>
          <a:xfrm>
            <a:off x="6429388" y="2786058"/>
            <a:ext cx="1357322" cy="1000132"/>
          </a:xfrm>
          <a:prstGeom prst="borderCallout2">
            <a:avLst>
              <a:gd name="adj1" fmla="val 50695"/>
              <a:gd name="adj2" fmla="val -2651"/>
              <a:gd name="adj3" fmla="val 51796"/>
              <a:gd name="adj4" fmla="val -23972"/>
              <a:gd name="adj5" fmla="val 126820"/>
              <a:gd name="adj6" fmla="val -718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solidFill>
                  <a:schemeClr val="tx1"/>
                </a:solidFill>
                <a:cs typeface="B Nazanin" pitchFamily="2" charset="-78"/>
              </a:rPr>
              <a:t>تجاري</a:t>
            </a:r>
            <a:endParaRPr lang="en-US" sz="16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" name="Line Callout 2 5"/>
          <p:cNvSpPr/>
          <p:nvPr/>
        </p:nvSpPr>
        <p:spPr>
          <a:xfrm>
            <a:off x="2571736" y="2000240"/>
            <a:ext cx="1214446" cy="928694"/>
          </a:xfrm>
          <a:prstGeom prst="borderCallout2">
            <a:avLst>
              <a:gd name="adj1" fmla="val 49593"/>
              <a:gd name="adj2" fmla="val 100525"/>
              <a:gd name="adj3" fmla="val 47221"/>
              <a:gd name="adj4" fmla="val 138456"/>
              <a:gd name="adj5" fmla="val 131480"/>
              <a:gd name="adj6" fmla="val 1628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solidFill>
                  <a:schemeClr val="tx1"/>
                </a:solidFill>
                <a:cs typeface="B Nazanin" pitchFamily="2" charset="-78"/>
              </a:rPr>
              <a:t>مجتمع مسكوني</a:t>
            </a:r>
            <a:endParaRPr lang="en-US" sz="16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Line Callout 2 6"/>
          <p:cNvSpPr/>
          <p:nvPr/>
        </p:nvSpPr>
        <p:spPr>
          <a:xfrm>
            <a:off x="1071538" y="4143380"/>
            <a:ext cx="1428760" cy="928694"/>
          </a:xfrm>
          <a:prstGeom prst="borderCallout2">
            <a:avLst>
              <a:gd name="adj1" fmla="val 49593"/>
              <a:gd name="adj2" fmla="val 101160"/>
              <a:gd name="adj3" fmla="val 48407"/>
              <a:gd name="adj4" fmla="val 139862"/>
              <a:gd name="adj5" fmla="val -8500"/>
              <a:gd name="adj6" fmla="val 1854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solidFill>
                  <a:schemeClr val="tx1"/>
                </a:solidFill>
                <a:cs typeface="B Nazanin" pitchFamily="2" charset="-78"/>
              </a:rPr>
              <a:t>مجتمع های مختلط (با كاربريهاي مختلف)</a:t>
            </a:r>
            <a:endParaRPr lang="en-US" sz="16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Line Callout 2 7"/>
          <p:cNvSpPr/>
          <p:nvPr/>
        </p:nvSpPr>
        <p:spPr>
          <a:xfrm>
            <a:off x="6072198" y="4929198"/>
            <a:ext cx="1285884" cy="1143008"/>
          </a:xfrm>
          <a:prstGeom prst="borderCallout2">
            <a:avLst>
              <a:gd name="adj1" fmla="val 52485"/>
              <a:gd name="adj2" fmla="val -3193"/>
              <a:gd name="adj3" fmla="val 55376"/>
              <a:gd name="adj4" fmla="val -98059"/>
              <a:gd name="adj5" fmla="val 1657"/>
              <a:gd name="adj6" fmla="val -1160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solidFill>
                  <a:schemeClr val="tx1"/>
                </a:solidFill>
                <a:cs typeface="B Nazanin" pitchFamily="2" charset="-78"/>
              </a:rPr>
              <a:t>- کاربریهای عمومی </a:t>
            </a:r>
            <a:endParaRPr lang="en-US" sz="1600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r"/>
            <a:r>
              <a:rPr lang="fa-IR" sz="2800" dirty="0" smtClean="0">
                <a:cs typeface="B Titr" pitchFamily="2" charset="-78"/>
              </a:rPr>
              <a:t>مجتمع های مسکونی :</a:t>
            </a:r>
            <a:endParaRPr lang="en-US" sz="28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 rtl="1">
              <a:lnSpc>
                <a:spcPct val="15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هم اکنون در بخش مجتمع های مسکونی با لحاظ ضوابط طرح تفصیلی و مطابق تعرفه عوارض محلی با این پروژه ها رفتار میشود ..</a:t>
            </a:r>
            <a:endParaRPr lang="en-US" sz="1800" dirty="0" smtClean="0">
              <a:cs typeface="B Nazanin" pitchFamily="2" charset="-78"/>
            </a:endParaRPr>
          </a:p>
          <a:p>
            <a:pPr algn="justLow" rtl="1">
              <a:lnSpc>
                <a:spcPct val="15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کاهش مبنای محاسبات عوارض اعمال شده در این بخش از متراژ 10.000 مترمربع آغاز می گردد و در مجموع 35 درصد کاهش مبنای محاسبات عوارض اعمال خواهد گردید.</a:t>
            </a:r>
            <a:endParaRPr lang="en-US" sz="1800" dirty="0" smtClean="0">
              <a:cs typeface="B Nazanin" pitchFamily="2" charset="-78"/>
            </a:endParaRPr>
          </a:p>
          <a:p>
            <a:pPr algn="justLow" rtl="1">
              <a:lnSpc>
                <a:spcPct val="15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در تشويق سرمايه گذاران اين بخش جداول تشويقي از نظر متراژ و كاهش مبناي محاسبه عوارض به شرح زير پيشنهاد </a:t>
            </a:r>
            <a:br>
              <a:rPr lang="fa-IR" sz="1800" dirty="0" smtClean="0">
                <a:cs typeface="B Nazanin" pitchFamily="2" charset="-78"/>
              </a:rPr>
            </a:br>
            <a:r>
              <a:rPr lang="fa-IR" sz="1800" dirty="0" smtClean="0">
                <a:cs typeface="B Nazanin" pitchFamily="2" charset="-78"/>
              </a:rPr>
              <a:t>مي گردد:</a:t>
            </a:r>
            <a:endParaRPr lang="en-US" sz="1800" dirty="0" smtClean="0">
              <a:cs typeface="B Nazanin" pitchFamily="2" charset="-78"/>
            </a:endParaRPr>
          </a:p>
          <a:p>
            <a:pPr algn="justLow" rtl="1">
              <a:lnSpc>
                <a:spcPct val="15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کاهش مبنای محاسبات عوارض ارائه شده در مجتمع های مسکونی از زیربنای 10000 متر آغاز و در مجموع به نسبت افزایش متراژ زیربنا از درصد کاهش مبنای محاسبات عوارض بیشتری در بازه (1 تا 35درصد) برخوردار خواهد بود.</a:t>
            </a:r>
            <a:endParaRPr lang="en-US" sz="1800" dirty="0" smtClean="0">
              <a:cs typeface="B Nazanin" pitchFamily="2" charset="-78"/>
            </a:endParaRPr>
          </a:p>
          <a:p>
            <a:pPr algn="justLow" rtl="1">
              <a:lnSpc>
                <a:spcPct val="15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لازم به ذکر است که در زیربناهای با متراژ کمتر از 10.000 مترمربع مطابق تعرفه عوارض محلي محاسبه خواهد شد .</a:t>
            </a:r>
            <a:endParaRPr lang="en-US" sz="1800" dirty="0" smtClean="0">
              <a:cs typeface="B Nazanin" pitchFamily="2" charset="-78"/>
            </a:endParaRPr>
          </a:p>
          <a:p>
            <a:pPr algn="justLow" rtl="1">
              <a:lnSpc>
                <a:spcPct val="150000"/>
              </a:lnSpc>
            </a:pPr>
            <a:endParaRPr lang="en-US" sz="1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1329</Words>
  <Application>Microsoft Office PowerPoint</Application>
  <PresentationFormat>On-screen Show (4:3)</PresentationFormat>
  <Paragraphs>200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B Mitra</vt:lpstr>
      <vt:lpstr>B Nazanin</vt:lpstr>
      <vt:lpstr>B Titr</vt:lpstr>
      <vt:lpstr>Calibri</vt:lpstr>
      <vt:lpstr>Constantia</vt:lpstr>
      <vt:lpstr>Majalla UI</vt:lpstr>
      <vt:lpstr>Nazanin</vt:lpstr>
      <vt:lpstr>Times New Roman</vt:lpstr>
      <vt:lpstr>Traditional Arabic</vt:lpstr>
      <vt:lpstr>Wingdings 2</vt:lpstr>
      <vt:lpstr>Flow</vt:lpstr>
      <vt:lpstr>سیاست های تشویقی سرمایه گذاری</vt:lpstr>
      <vt:lpstr>از روشهای تامین مالی :</vt:lpstr>
      <vt:lpstr>B.O.T : </vt:lpstr>
      <vt:lpstr>مشارکت مدنی :</vt:lpstr>
      <vt:lpstr>از انواع روشهای مشارکت مدنی:</vt:lpstr>
      <vt:lpstr>عناصر موثر در مشارکت:</vt:lpstr>
      <vt:lpstr>فرمول محاسبه سهم شهرداري: </vt:lpstr>
      <vt:lpstr> :تقسيم بندي انواع مشاركت با در نظر گرفتن كاربري</vt:lpstr>
      <vt:lpstr>مجتمع های مسکونی :</vt:lpstr>
      <vt:lpstr>سیاست های تشویقی در بخش مسکونی :</vt:lpstr>
      <vt:lpstr>جدول پیشنهادی سیاستهای تشویقی سرمایه گذاری برای مجتمع های مسکونی: </vt:lpstr>
      <vt:lpstr>تخفیف در قیمت زمین :</vt:lpstr>
      <vt:lpstr>تخفیف از محل سهم الشرکه شهرداری برای پروژه های مشارکتی : </vt:lpstr>
      <vt:lpstr>مجتمع های تجاری :</vt:lpstr>
      <vt:lpstr> مجتمع های مختلط :</vt:lpstr>
      <vt:lpstr>جدول پیشنهادی سیاستهای تشویقی سرمایه گذاری برای مجتمع های مختلط</vt:lpstr>
      <vt:lpstr>کاربریهای عمومی : </vt:lpstr>
      <vt:lpstr>بلوک 107</vt:lpstr>
      <vt:lpstr>بلوک 95</vt:lpstr>
      <vt:lpstr>بلوک 1</vt:lpstr>
      <vt:lpstr>بلوک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سیاست های تشویقی سرمایه گذاری</dc:title>
  <dc:creator>pc</dc:creator>
  <cp:lastModifiedBy>Dafe  Computer  Co</cp:lastModifiedBy>
  <cp:revision>53</cp:revision>
  <dcterms:created xsi:type="dcterms:W3CDTF">2020-08-24T06:15:42Z</dcterms:created>
  <dcterms:modified xsi:type="dcterms:W3CDTF">2023-12-02T08:57:05Z</dcterms:modified>
</cp:coreProperties>
</file>